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71" r:id="rId5"/>
    <p:sldId id="270" r:id="rId6"/>
  </p:sldIdLst>
  <p:sldSz cx="15119350" cy="10691813"/>
  <p:notesSz cx="1436846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7317"/>
    <a:srgbClr val="7D2209"/>
    <a:srgbClr val="AC2E0C"/>
    <a:srgbClr val="002060"/>
    <a:srgbClr val="EEECE9"/>
    <a:srgbClr val="F8D3BA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17" autoAdjust="0"/>
    <p:restoredTop sz="94660"/>
  </p:normalViewPr>
  <p:slideViewPr>
    <p:cSldViewPr snapToGrid="0">
      <p:cViewPr varScale="1">
        <p:scale>
          <a:sx n="39" d="100"/>
          <a:sy n="39" d="100"/>
        </p:scale>
        <p:origin x="16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6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30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24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93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61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76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42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472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39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2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18C1-CD56-463F-A640-D37DF62914AF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42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318C1-CD56-463F-A640-D37DF62914AF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40798-C7DD-4CB2-B930-29B0E79DF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80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図 190" descr="背景パターン&#10;&#10;自動的に生成された説明">
            <a:extLst>
              <a:ext uri="{FF2B5EF4-FFF2-40B4-BE49-F238E27FC236}">
                <a16:creationId xmlns:a16="http://schemas.microsoft.com/office/drawing/2014/main" id="{44F06DA5-2F34-7E62-F661-CF154D3776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" y="-1"/>
            <a:ext cx="15118167" cy="10691814"/>
          </a:xfrm>
          <a:prstGeom prst="rect">
            <a:avLst/>
          </a:prstGeom>
        </p:spPr>
      </p:pic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D8855B1C-8E8A-95B3-A879-731E14E53B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8081" y="265510"/>
            <a:ext cx="14583188" cy="10160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9" name="AutoShape 1239">
            <a:extLst>
              <a:ext uri="{FF2B5EF4-FFF2-40B4-BE49-F238E27FC236}">
                <a16:creationId xmlns:a16="http://schemas.microsoft.com/office/drawing/2014/main" id="{33DCA540-B236-C444-62E7-C65F15150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138" y="10258094"/>
            <a:ext cx="9103075" cy="25136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tabLst>
                <a:tab pos="2936932" algn="l"/>
              </a:tabLst>
            </a:pPr>
            <a:r>
              <a:rPr lang="en-US" sz="900" dirty="0">
                <a:latin typeface="Gill Sans MT" panose="020B0502020104020203" pitchFamily="34" charset="0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All prices are in Japanese Yen, inclusive of consumption tax and subject to 15% service charge. </a:t>
            </a:r>
            <a:r>
              <a:rPr lang="ja-JP" altLang="en-US" sz="800" dirty="0">
                <a:latin typeface="Gill Sans MT" panose="020B0502020104020203" pitchFamily="34" charset="0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上記は日本円での表示価格に消費税を含んだ料金で、別途１５％のサービス料を申し受けます。</a:t>
            </a:r>
            <a:endParaRPr lang="en-GB" sz="8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>
              <a:tabLst>
                <a:tab pos="2936932" algn="l"/>
              </a:tabLst>
            </a:pPr>
            <a:r>
              <a:rPr lang="en-US" sz="800" dirty="0">
                <a:latin typeface="Gill Sans MT" panose="020B0502020104020203" pitchFamily="34" charset="0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 </a:t>
            </a:r>
            <a:endParaRPr lang="en-GB" sz="8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A32DC60-3B01-1D68-3438-C171C89A67E1}"/>
              </a:ext>
            </a:extLst>
          </p:cNvPr>
          <p:cNvSpPr/>
          <p:nvPr/>
        </p:nvSpPr>
        <p:spPr>
          <a:xfrm>
            <a:off x="407921" y="385664"/>
            <a:ext cx="4605466" cy="9829567"/>
          </a:xfrm>
          <a:prstGeom prst="rect">
            <a:avLst/>
          </a:prstGeom>
          <a:noFill/>
          <a:ln w="603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 1">
            <a:extLst>
              <a:ext uri="{FF2B5EF4-FFF2-40B4-BE49-F238E27FC236}">
                <a16:creationId xmlns:a16="http://schemas.microsoft.com/office/drawing/2014/main" id="{7A21D866-84F4-EAD9-A718-E8020479D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344" y="2128086"/>
            <a:ext cx="4605466" cy="732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18" eaLnBrk="0" fontAlgn="base" hangingPunct="0"/>
            <a:r>
              <a:rPr lang="en-US" altLang="ja-JP" sz="1100" b="1" dirty="0">
                <a:solidFill>
                  <a:srgbClr val="943634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Aperitivo</a:t>
            </a:r>
          </a:p>
          <a:p>
            <a:pPr algn="ctr" defTabSz="914418" eaLnBrk="0" fontAlgn="base" hangingPunct="0"/>
            <a:r>
              <a:rPr lang="ja-JP" altLang="en-US" sz="1100" b="1" dirty="0">
                <a:solidFill>
                  <a:srgbClr val="943634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アペリティーボ</a:t>
            </a:r>
            <a:endParaRPr lang="en-GB" altLang="ja-JP" sz="1100" b="1" dirty="0">
              <a:solidFill>
                <a:srgbClr val="943634"/>
              </a:solidFill>
              <a:latin typeface="Gill Sans MT" panose="020B0502020104020203" pitchFamily="34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it-IT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Japanese Beef Tongue in Salmis</a:t>
            </a:r>
          </a:p>
          <a:p>
            <a:pPr algn="ctr" defTabSz="914418" eaLnBrk="0" fontAlgn="base" hangingPunct="0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国産牛タンのサルミ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US" altLang="ja-JP" sz="1100" dirty="0">
                <a:solidFill>
                  <a:srgbClr val="7D2209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&amp;</a:t>
            </a:r>
            <a:br>
              <a:rPr lang="en-US" altLang="ja-JP" sz="1100" dirty="0"/>
            </a:br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"Pizza di </a:t>
            </a:r>
            <a:r>
              <a:rPr lang="en-US" altLang="ja-JP" sz="105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Scarole</a:t>
            </a:r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“</a:t>
            </a:r>
          </a:p>
          <a:p>
            <a:pPr algn="ctr" defTabSz="914418" eaLnBrk="0" fontAlgn="base" hangingPunct="0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エンダイブのタルト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US" altLang="ja-JP" sz="1100" dirty="0">
                <a:solidFill>
                  <a:srgbClr val="7D2209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&amp;</a:t>
            </a:r>
            <a:endParaRPr lang="en-US" altLang="ja-JP" sz="11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en-US" altLang="ja-JP" sz="105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Surumeika</a:t>
            </a:r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Squid and Leek "</a:t>
            </a:r>
            <a:r>
              <a:rPr lang="en-US" altLang="ja-JP" sz="105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Sambousek</a:t>
            </a:r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</a:t>
            </a:r>
          </a:p>
          <a:p>
            <a:pPr algn="ctr" defTabSz="914418" eaLnBrk="0" fontAlgn="base" hangingPunct="0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鯣烏賊と葱のサンブーセック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4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GB" altLang="ja-JP" sz="1050" b="1" dirty="0">
                <a:solidFill>
                  <a:srgbClr val="943634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Antipasto</a:t>
            </a:r>
          </a:p>
          <a:p>
            <a:pPr algn="ctr" defTabSz="914418" eaLnBrk="0" fontAlgn="base" hangingPunct="0"/>
            <a:r>
              <a:rPr lang="ja-JP" altLang="en-US" sz="1050" b="1" dirty="0">
                <a:solidFill>
                  <a:srgbClr val="943634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アンティパスト</a:t>
            </a:r>
            <a:endParaRPr lang="en-GB" altLang="ja-JP" sz="1050" b="1" dirty="0">
              <a:solidFill>
                <a:srgbClr val="943634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Red Mullet "In </a:t>
            </a:r>
            <a:r>
              <a:rPr lang="en-US" altLang="ja-JP" sz="100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Carrozza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", Fall Caponata, Horseradish and Foie Gras</a:t>
            </a:r>
          </a:p>
          <a:p>
            <a:pPr algn="ctr"/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ひめじのインカロッツァ 秋野菜のカポナータ 西洋山葵とフォアグラ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4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US" altLang="ja-JP" sz="1050" b="1" dirty="0">
                <a:solidFill>
                  <a:srgbClr val="943634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Risotto</a:t>
            </a:r>
          </a:p>
          <a:p>
            <a:pPr algn="ctr" defTabSz="914418" eaLnBrk="0" fontAlgn="base" hangingPunct="0"/>
            <a:r>
              <a:rPr lang="ja-JP" altLang="en-US" sz="1050" b="1" dirty="0">
                <a:solidFill>
                  <a:srgbClr val="943634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リゾット</a:t>
            </a:r>
          </a:p>
          <a:p>
            <a:pPr algn="ctr" defTabSz="914418" eaLnBrk="0" fontAlgn="base" hangingPunct="0"/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Agnolotti of Rabbit </a:t>
            </a:r>
            <a:r>
              <a:rPr lang="en-US" altLang="ja-JP" sz="105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All’Ischitana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Almond</a:t>
            </a:r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and Roasted Vegetables Jus</a:t>
            </a:r>
          </a:p>
          <a:p>
            <a:pPr algn="ctr" defTabSz="914418" eaLnBrk="0" fontAlgn="base" hangingPunct="0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兎肉のアニョロッティ イスキア風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アーモンド</a:t>
            </a:r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ローストした野菜のジュ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400" dirty="0">
              <a:solidFill>
                <a:srgbClr val="0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GB" altLang="ja-JP" sz="1050" b="1" dirty="0">
                <a:solidFill>
                  <a:srgbClr val="943634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Secondi</a:t>
            </a:r>
            <a:r>
              <a:rPr lang="ja-JP" altLang="en-GB" sz="1050" b="1" dirty="0">
                <a:solidFill>
                  <a:srgbClr val="943634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　</a:t>
            </a:r>
            <a:endParaRPr lang="en-US" altLang="ja-JP" sz="1050" b="1" dirty="0">
              <a:solidFill>
                <a:srgbClr val="943634"/>
              </a:solidFill>
              <a:latin typeface="Gill Sans MT" panose="020B0502020104020203" pitchFamily="34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ja-JP" altLang="en-US" sz="1050" b="1" dirty="0">
                <a:solidFill>
                  <a:srgbClr val="943634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メイン料理</a:t>
            </a:r>
            <a:endParaRPr lang="en-US" altLang="ja-JP" sz="1050" b="1" dirty="0">
              <a:solidFill>
                <a:srgbClr val="943634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Cod Confit, Pumpkin and Citrus</a:t>
            </a:r>
          </a:p>
          <a:p>
            <a:pPr algn="ctr" defTabSz="914418" eaLnBrk="0" fontAlgn="base" hangingPunct="0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鱈のコンフィ 南瓜 みかん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GB" altLang="ja-JP" sz="1100" dirty="0">
              <a:solidFill>
                <a:srgbClr val="943634"/>
              </a:solidFill>
              <a:latin typeface="Gill Sans MT" panose="020B0502020104020203" pitchFamily="34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Japanese Tenderloin, Grapes from Vine to Wine, Radicchio and Capers </a:t>
            </a:r>
          </a:p>
          <a:p>
            <a:pPr algn="ctr" defTabSz="914418" eaLnBrk="0" fontAlgn="base" hangingPunct="0"/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"Inspired by Cave </a:t>
            </a:r>
            <a:r>
              <a:rPr lang="en-US" altLang="ja-JP" sz="105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d’Occi</a:t>
            </a:r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Winery, Niigata" </a:t>
            </a:r>
          </a:p>
          <a:p>
            <a:pPr algn="ctr" defTabSz="914418" eaLnBrk="0" fontAlgn="base" hangingPunct="0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国産牛ヒレ肉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新潟カーブドッチワイナリーの葡萄 ラディッキオ ケッパー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GB" altLang="ja-JP" sz="14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en-GB" altLang="ja-JP" sz="1050" b="1" dirty="0">
                <a:solidFill>
                  <a:srgbClr val="943634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Dolce</a:t>
            </a:r>
          </a:p>
          <a:p>
            <a:pPr algn="ctr" defTabSz="914418" eaLnBrk="0" fontAlgn="base" hangingPunct="0"/>
            <a:r>
              <a:rPr lang="ja-JP" altLang="it-IT" sz="1050" b="1" dirty="0">
                <a:solidFill>
                  <a:srgbClr val="943634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ドルチェ</a:t>
            </a:r>
            <a:br>
              <a:rPr lang="en-US" altLang="ja-JP" sz="1050" b="1" dirty="0">
                <a:solidFill>
                  <a:srgbClr val="943634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</a:t>
            </a:r>
            <a:r>
              <a:rPr lang="en-US" altLang="ja-JP" sz="105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Risolatte</a:t>
            </a:r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 with Buffalo Milk, Cumin, Fig and Sambuca</a:t>
            </a:r>
          </a:p>
          <a:p>
            <a:pPr algn="ctr" defTabSz="914418" eaLnBrk="0" fontAlgn="base" hangingPunct="0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リゾラッテ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水牛のミルク クミン いちじく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8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endParaRPr lang="en-US" altLang="ja-JP" sz="8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/>
            <a:r>
              <a:rPr lang="en-GB" altLang="ja-JP" sz="1050" dirty="0">
                <a:solidFill>
                  <a:srgbClr val="000000"/>
                </a:solidFill>
                <a:latin typeface="Gill Sans MT" panose="020B0502020104020203" pitchFamily="34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Coffee or Tea</a:t>
            </a:r>
          </a:p>
          <a:p>
            <a:pPr algn="ctr"/>
            <a:r>
              <a:rPr lang="ja-JP" altLang="en-US" sz="1050" dirty="0">
                <a:solidFill>
                  <a:srgbClr val="00000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コーヒー または 紅茶 </a:t>
            </a:r>
            <a:endParaRPr lang="ja-JP" altLang="en-US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endParaRPr lang="ja-JP" altLang="en-US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CCD137A1-7EC9-965B-5BAC-140526DF1D2D}"/>
              </a:ext>
            </a:extLst>
          </p:cNvPr>
          <p:cNvSpPr txBox="1"/>
          <p:nvPr/>
        </p:nvSpPr>
        <p:spPr>
          <a:xfrm>
            <a:off x="422440" y="679095"/>
            <a:ext cx="4644000" cy="1262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b="1" cap="all" dirty="0">
                <a:solidFill>
                  <a:srgbClr val="D87317"/>
                </a:solidFill>
                <a:latin typeface="Gurindam" panose="02000506000000020004" pitchFamily="2" charset="0"/>
                <a:ea typeface="Semplicita" panose="020B0302020102020304" pitchFamily="34" charset="0"/>
                <a:cs typeface="Cordia New" panose="020B0304020202020204" pitchFamily="34" charset="-34"/>
              </a:rPr>
              <a:t>Il Nuovo</a:t>
            </a:r>
          </a:p>
          <a:p>
            <a:pPr algn="ctr"/>
            <a:endParaRPr lang="it-IT" altLang="ja-JP" sz="800" b="1" cap="all" dirty="0">
              <a:solidFill>
                <a:srgbClr val="D87317"/>
              </a:solidFill>
              <a:latin typeface="Gurindam" panose="02000506000000020004" pitchFamily="2" charset="0"/>
              <a:ea typeface="Semplicita" panose="020B0302020102020304" pitchFamily="34" charset="0"/>
              <a:cs typeface="Cordia New" panose="020B0304020202020204" pitchFamily="34" charset="-34"/>
            </a:endParaRPr>
          </a:p>
          <a:p>
            <a:pPr algn="ctr"/>
            <a:r>
              <a:rPr lang="it-IT" altLang="ja-JP" sz="1201" b="1" dirty="0">
                <a:solidFill>
                  <a:srgbClr val="453E2F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Chef</a:t>
            </a:r>
            <a:r>
              <a:rPr lang="ja-JP" altLang="en-US" sz="1201" b="1" dirty="0">
                <a:solidFill>
                  <a:srgbClr val="453E2F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 </a:t>
            </a:r>
            <a:r>
              <a:rPr lang="en-US" altLang="ja-JP" sz="1201" b="1" dirty="0">
                <a:solidFill>
                  <a:srgbClr val="453E2F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Fulvio</a:t>
            </a:r>
            <a:r>
              <a:rPr lang="it-IT" altLang="ja-JP" sz="1201" b="1" dirty="0">
                <a:solidFill>
                  <a:srgbClr val="453E2F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’s</a:t>
            </a:r>
            <a:r>
              <a:rPr lang="it-IT" altLang="ja-JP" sz="1200" b="1" dirty="0">
                <a:solidFill>
                  <a:srgbClr val="453E2F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 </a:t>
            </a:r>
            <a:r>
              <a:rPr lang="en-US" altLang="ja-JP" sz="1200" b="1" dirty="0">
                <a:solidFill>
                  <a:srgbClr val="453E2F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Dinner</a:t>
            </a:r>
            <a:r>
              <a:rPr lang="it-IT" altLang="ja-JP" sz="1200" b="1" dirty="0">
                <a:solidFill>
                  <a:srgbClr val="453E2F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 Menu</a:t>
            </a:r>
            <a:endParaRPr lang="en-GB" altLang="ja-JP" sz="1200" b="1" dirty="0">
              <a:solidFill>
                <a:srgbClr val="453E2F"/>
              </a:solidFill>
              <a:latin typeface="Gill Sans MT" panose="020B0502020104020203" pitchFamily="34" charset="0"/>
              <a:ea typeface="Semplicita" panose="020B0302020102020304" pitchFamily="34" charset="0"/>
              <a:cs typeface="Mangal" panose="02040503050203030202" pitchFamily="18" charset="0"/>
            </a:endParaRPr>
          </a:p>
          <a:p>
            <a:pPr algn="ctr"/>
            <a:r>
              <a:rPr lang="ja-JP" altLang="en-US" sz="1201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Cordia New" panose="020B0304020202020204" pitchFamily="34" charset="-34"/>
              </a:rPr>
              <a:t>シェフ フルヴィオ 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Cordia New" panose="020B0304020202020204" pitchFamily="34" charset="-34"/>
              </a:rPr>
              <a:t>ディナーコース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ctr"/>
            <a:endParaRPr lang="en-US" altLang="ja-JP" sz="1200" b="1" dirty="0">
              <a:solidFill>
                <a:srgbClr val="000000"/>
              </a:solidFill>
              <a:latin typeface="Gill Sans MT" panose="020B0502020104020203" pitchFamily="34" charset="0"/>
              <a:ea typeface="Semplicita" panose="020B0302020102020304" pitchFamily="34" charset="0"/>
              <a:cs typeface="Mangal" panose="02040503050203030202" pitchFamily="18" charset="0"/>
            </a:endParaRPr>
          </a:p>
          <a:p>
            <a:pPr algn="ctr"/>
            <a:r>
              <a:rPr lang="en-US" altLang="ja-JP" sz="1200" b="1" dirty="0">
                <a:solidFill>
                  <a:srgbClr val="000000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15,400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F67633D-81DF-FC5C-C3A1-696F37006A0C}"/>
              </a:ext>
            </a:extLst>
          </p:cNvPr>
          <p:cNvSpPr/>
          <p:nvPr/>
        </p:nvSpPr>
        <p:spPr>
          <a:xfrm>
            <a:off x="5237675" y="385664"/>
            <a:ext cx="4605466" cy="9829567"/>
          </a:xfrm>
          <a:prstGeom prst="rect">
            <a:avLst/>
          </a:prstGeom>
          <a:noFill/>
          <a:ln w="603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F3ACC621-E461-BB9C-08E9-9941F4895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243" y="2128086"/>
            <a:ext cx="4605466" cy="700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050" b="1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Appetizer</a:t>
            </a:r>
            <a:r>
              <a:rPr lang="ja-JP" altLang="en-US" sz="1050" b="1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endParaRPr lang="en-US" altLang="ja-JP" sz="1050" b="1" dirty="0">
              <a:solidFill>
                <a:srgbClr val="AC2E0C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1050" b="1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前菜</a:t>
            </a:r>
            <a:endParaRPr lang="en-GB" altLang="ja-JP" sz="1050" b="1" dirty="0">
              <a:solidFill>
                <a:srgbClr val="AC2E0C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Venison Carpaccio, Celeriac, </a:t>
            </a:r>
            <a:r>
              <a:rPr lang="en-US" altLang="ja-JP" sz="105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Taggiasca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Olives and Lovage</a:t>
            </a:r>
          </a:p>
          <a:p>
            <a:pPr algn="ctr" defTabSz="914418" eaLnBrk="0" fontAlgn="base" hangingPunct="0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鹿肉のカルパッチォ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根セロリ タジャスカオリーブとロベージ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1050" b="1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Soup</a:t>
            </a:r>
          </a:p>
          <a:p>
            <a:pPr algn="ctr"/>
            <a:r>
              <a:rPr lang="ja-JP" altLang="en-US" sz="1050" b="1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スープ</a:t>
            </a:r>
            <a:endParaRPr lang="en-GB" altLang="ja-JP" sz="1050" b="1" dirty="0">
              <a:solidFill>
                <a:srgbClr val="AC2E0C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Brown Onion </a:t>
            </a:r>
            <a:r>
              <a:rPr lang="en-US" altLang="ja-JP" sz="105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Consomme</a:t>
            </a:r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with Mushroom, Beets and Ricotta Cheese Gnocchi</a:t>
            </a:r>
          </a:p>
          <a:p>
            <a:pPr algn="ctr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ブラウンオニオンコンソメ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茸 ビーツとリコッタチーズのニョッキ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1050" b="1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Pasta</a:t>
            </a:r>
          </a:p>
          <a:p>
            <a:pPr algn="ctr"/>
            <a:r>
              <a:rPr lang="ja-JP" altLang="en-US" sz="1050" b="1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パスタ</a:t>
            </a:r>
            <a:endParaRPr lang="en-US" altLang="ja-JP" sz="1050" b="1" dirty="0">
              <a:solidFill>
                <a:srgbClr val="AC2E0C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House-made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Bucatini with Smoked Butter</a:t>
            </a:r>
          </a:p>
          <a:p>
            <a:pPr algn="ctr"/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Mackerel Confit, Fennel, Raisin and Salmon Roe</a:t>
            </a:r>
          </a:p>
          <a:p>
            <a:pPr algn="ctr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自家製ブカティーニ　燻製バター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鯖のコンフィ フェンネル レーズンといくら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en-GB" altLang="ja-JP" sz="1050" kern="100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or </a:t>
            </a:r>
          </a:p>
          <a:p>
            <a:pPr algn="ctr" defTabSz="914418" eaLnBrk="0" fontAlgn="base" hangingPunct="0"/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Aged </a:t>
            </a:r>
            <a:r>
              <a:rPr lang="en-US" altLang="ja-JP" sz="105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Carnaroli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Risotto with Parmigiano Reggiano</a:t>
            </a:r>
          </a:p>
          <a:p>
            <a:pPr algn="ctr" defTabSz="914418" eaLnBrk="0" fontAlgn="base" hangingPunct="0"/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House-made </a:t>
            </a:r>
            <a:r>
              <a:rPr lang="en-US" altLang="ja-JP" sz="105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Luganega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Pork Sausage with Red Wine Reduction and Black Truffle</a:t>
            </a:r>
          </a:p>
          <a:p>
            <a:pPr algn="ctr" defTabSz="914418" eaLnBrk="0" fontAlgn="base" hangingPunct="0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熟成させたカルナローリ米リゾット パルミジャーノレッジャーノ　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ルガネガソーセージ 赤ワインソース 黒トリュフ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endParaRPr lang="it-IT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1050" b="1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Main Course</a:t>
            </a:r>
          </a:p>
          <a:p>
            <a:pPr algn="ctr"/>
            <a:r>
              <a:rPr lang="ja-JP" altLang="en-US" sz="1050" b="1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メインディッシュ</a:t>
            </a:r>
            <a:endParaRPr lang="en-US" altLang="ja-JP" sz="1050" b="1" dirty="0">
              <a:solidFill>
                <a:srgbClr val="AC2E0C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Saber Fish "</a:t>
            </a:r>
            <a:r>
              <a:rPr lang="en-US" altLang="ja-JP" sz="105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Alla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US" altLang="ja-JP" sz="105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Mugnaia</a:t>
            </a:r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 </a:t>
            </a:r>
          </a:p>
          <a:p>
            <a:pPr algn="ctr"/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Hokkaido Scallop, Maitake Mushroom Sunchoke, Hazelnuts</a:t>
            </a:r>
          </a:p>
          <a:p>
            <a:pPr algn="ctr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太刀魚 ムニエル風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北海道産帆立 舞茸 菊芋 </a:t>
            </a:r>
            <a:r>
              <a:rPr lang="ja-JP" altLang="en-US" sz="105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ヘーゼルナッツ </a:t>
            </a:r>
            <a:endParaRPr lang="en-US" altLang="ja-JP" sz="1050" kern="100" dirty="0">
              <a:solidFill>
                <a:srgbClr val="AC2E0C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GB" altLang="ja-JP" sz="1050" kern="100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or</a:t>
            </a:r>
            <a:br>
              <a:rPr lang="en-US" altLang="ja-JP" sz="1050" dirty="0"/>
            </a:br>
            <a:r>
              <a:rPr lang="en-US" altLang="ja-JP" sz="1050" dirty="0"/>
              <a:t>Reverse Seared </a:t>
            </a:r>
            <a:r>
              <a:rPr lang="en-US" altLang="ja-JP" sz="1050" dirty="0" err="1"/>
              <a:t>Ichibo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, Sweet Potato and Carrots </a:t>
            </a:r>
            <a:r>
              <a:rPr lang="en-US" altLang="ja-JP" sz="105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Scapece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熟成いちぼ さつま芋 人参のスカペーチェ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>
              <a:tabLst>
                <a:tab pos="4038600" algn="r"/>
              </a:tabLst>
            </a:pPr>
            <a:r>
              <a:rPr lang="en-GB" altLang="ja-JP" sz="1050" b="1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Dolce</a:t>
            </a:r>
          </a:p>
          <a:p>
            <a:pPr algn="ctr">
              <a:tabLst>
                <a:tab pos="4038600" algn="r"/>
              </a:tabLst>
            </a:pPr>
            <a:r>
              <a:rPr lang="ja-JP" altLang="it-IT" sz="1050" b="1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ドルチェ</a:t>
            </a:r>
            <a:endParaRPr lang="en-US" altLang="ja-JP" sz="1050" b="1" dirty="0">
              <a:solidFill>
                <a:srgbClr val="AC2E0C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it-IT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Pumpkin Tiramisu, Amaretti and Amaretto</a:t>
            </a:r>
          </a:p>
          <a:p>
            <a:pPr algn="ctr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南瓜のティラミス　アマレッティとアマレット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endParaRPr lang="ja-JP" altLang="en-US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endParaRPr lang="en-GB" altLang="ja-JP" sz="800" dirty="0">
              <a:solidFill>
                <a:srgbClr val="000000"/>
              </a:solidFill>
              <a:latin typeface="Gill Sans MT" panose="020B0502020104020203" pitchFamily="34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GB" altLang="ja-JP" sz="1050" dirty="0">
                <a:solidFill>
                  <a:srgbClr val="00000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Coffee or Tea</a:t>
            </a:r>
          </a:p>
          <a:p>
            <a:pPr algn="ctr"/>
            <a:r>
              <a:rPr lang="ja-JP" altLang="en-US" sz="1050" dirty="0">
                <a:solidFill>
                  <a:srgbClr val="00000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コーヒー または 紅茶</a:t>
            </a:r>
            <a:endParaRPr lang="en-GB" altLang="ja-JP" sz="1050" dirty="0">
              <a:solidFill>
                <a:srgbClr val="000000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36613D9-BD11-7429-3018-3261B719FCB7}"/>
              </a:ext>
            </a:extLst>
          </p:cNvPr>
          <p:cNvSpPr txBox="1"/>
          <p:nvPr/>
        </p:nvSpPr>
        <p:spPr>
          <a:xfrm>
            <a:off x="5276209" y="679095"/>
            <a:ext cx="460546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b="1" cap="all" dirty="0">
                <a:solidFill>
                  <a:srgbClr val="D87317"/>
                </a:solidFill>
                <a:latin typeface="Gurindam" panose="02000506000000020004" pitchFamily="2" charset="0"/>
                <a:ea typeface="Semplicita" panose="020B0302020102020304" pitchFamily="34" charset="0"/>
                <a:cs typeface="Cordia New" panose="020B0304020202020204" pitchFamily="34" charset="-34"/>
              </a:rPr>
              <a:t>Classico cinque</a:t>
            </a:r>
          </a:p>
          <a:p>
            <a:pPr algn="ctr"/>
            <a:endParaRPr lang="it-IT" altLang="ja-JP" sz="800" b="1" dirty="0">
              <a:solidFill>
                <a:srgbClr val="453E2F"/>
              </a:solidFill>
              <a:latin typeface="Gill Sans MT" panose="020B0502020104020203" pitchFamily="34" charset="0"/>
              <a:ea typeface="Semplicita" panose="020B0302020102020304" pitchFamily="34" charset="0"/>
              <a:cs typeface="Mangal" panose="02040503050203030202" pitchFamily="18" charset="0"/>
            </a:endParaRPr>
          </a:p>
          <a:p>
            <a:pPr algn="ctr"/>
            <a:r>
              <a:rPr lang="it-IT" altLang="ja-JP" sz="1200" b="1" dirty="0">
                <a:solidFill>
                  <a:srgbClr val="453E2F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5-Course Dinner Menu</a:t>
            </a:r>
          </a:p>
          <a:p>
            <a:pPr algn="ctr"/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Cordia New" panose="020B0304020202020204" pitchFamily="34" charset="-34"/>
              </a:rPr>
              <a:t>5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Cordia New" panose="020B0304020202020204" pitchFamily="34" charset="-34"/>
              </a:rPr>
              <a:t>品のディナーコース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ctr"/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ctr"/>
            <a:r>
              <a:rPr lang="en-US" altLang="ja-JP" sz="1200" b="1" dirty="0">
                <a:solidFill>
                  <a:srgbClr val="000000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9,900</a:t>
            </a:r>
            <a:endParaRPr lang="en-GB" altLang="ja-JP" sz="1200" dirty="0"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ctr"/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Cordia New" panose="020B0304020202020204" pitchFamily="34" charset="-34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B1D7C98-2DBF-1ABA-20CE-66792E745CC0}"/>
              </a:ext>
            </a:extLst>
          </p:cNvPr>
          <p:cNvSpPr/>
          <p:nvPr/>
        </p:nvSpPr>
        <p:spPr>
          <a:xfrm>
            <a:off x="10067430" y="385664"/>
            <a:ext cx="4605466" cy="9829567"/>
          </a:xfrm>
          <a:prstGeom prst="rect">
            <a:avLst/>
          </a:prstGeom>
          <a:noFill/>
          <a:ln w="603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E0FEFC01-07FC-67B0-63DE-F9E3A6D1D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5963" y="2128086"/>
            <a:ext cx="4605466" cy="753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050" b="1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Appetizer</a:t>
            </a:r>
            <a:r>
              <a:rPr lang="ja-JP" altLang="en-US" sz="1050" b="1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endParaRPr lang="en-US" altLang="ja-JP" sz="1050" b="1" dirty="0">
              <a:solidFill>
                <a:srgbClr val="AC2E0C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1050" b="1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前菜</a:t>
            </a:r>
            <a:endParaRPr lang="en-GB" altLang="ja-JP" sz="1050" b="1" dirty="0">
              <a:solidFill>
                <a:srgbClr val="AC2E0C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Venison Carpaccio, Celeriac, </a:t>
            </a:r>
            <a:r>
              <a:rPr lang="en-US" altLang="ja-JP" sz="105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Taggiasca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Olives and Lovage</a:t>
            </a:r>
          </a:p>
          <a:p>
            <a:pPr algn="ctr" defTabSz="914418" eaLnBrk="0" fontAlgn="base" hangingPunct="0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鹿肉のカルパッチォ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根セロリ タジャスカオリーブとロベージ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1050" b="1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Pasta</a:t>
            </a:r>
          </a:p>
          <a:p>
            <a:pPr algn="ctr"/>
            <a:r>
              <a:rPr lang="ja-JP" altLang="en-US" sz="1050" b="1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パスタ</a:t>
            </a:r>
            <a:endParaRPr lang="en-US" altLang="ja-JP" sz="1050" b="1" dirty="0">
              <a:solidFill>
                <a:srgbClr val="AC2E0C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House-made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Bucatini with Smoked Butter</a:t>
            </a:r>
          </a:p>
          <a:p>
            <a:pPr algn="ctr"/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Mackerel Confit, Fennel, Raisin and Salmon Roe</a:t>
            </a:r>
          </a:p>
          <a:p>
            <a:pPr algn="ctr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自家製ブカティーニ　燻製バター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鯖のコンフィ フェンネル レーズンといくら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en-GB" altLang="ja-JP" sz="1050" kern="100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or </a:t>
            </a:r>
          </a:p>
          <a:p>
            <a:pPr algn="ctr" defTabSz="914418" eaLnBrk="0" fontAlgn="base" hangingPunct="0"/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Aged </a:t>
            </a:r>
            <a:r>
              <a:rPr lang="en-US" altLang="ja-JP" sz="105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Carnaroli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Risotto with Parmigiano Reggiano</a:t>
            </a:r>
          </a:p>
          <a:p>
            <a:pPr algn="ctr" defTabSz="914418" eaLnBrk="0" fontAlgn="base" hangingPunct="0"/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House-made </a:t>
            </a:r>
            <a:r>
              <a:rPr lang="en-US" altLang="ja-JP" sz="105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Luganega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Pork Sausage with Red Wine Reduction and Black Truffle</a:t>
            </a:r>
          </a:p>
          <a:p>
            <a:pPr algn="ctr" defTabSz="914418" eaLnBrk="0" fontAlgn="base" hangingPunct="0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熟成させたカルナローリ米リゾット パルミジャーノレッジャーノ　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ja-JP" altLang="en-US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ルガネガソーセージ 赤ワインソース 黒トリュフ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endParaRPr lang="it-IT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endParaRPr lang="it-IT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endParaRPr lang="it-IT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1050" b="1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Main Course</a:t>
            </a:r>
          </a:p>
          <a:p>
            <a:pPr algn="ctr"/>
            <a:r>
              <a:rPr lang="ja-JP" altLang="en-US" sz="1050" b="1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メインディッシュ</a:t>
            </a:r>
            <a:endParaRPr lang="en-US" altLang="ja-JP" sz="1050" b="1" dirty="0">
              <a:solidFill>
                <a:srgbClr val="AC2E0C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Saber Fish </a:t>
            </a:r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</a:t>
            </a:r>
            <a:r>
              <a:rPr lang="en-US" altLang="ja-JP" sz="105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Alla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US" altLang="ja-JP" sz="105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Mugnaia</a:t>
            </a:r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 </a:t>
            </a:r>
          </a:p>
          <a:p>
            <a:pPr algn="ctr"/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Hokkaido Scallop, Maitake Mushroom Sunchoke, Hazelnuts and Truffle</a:t>
            </a:r>
          </a:p>
          <a:p>
            <a:pPr algn="ctr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太刀魚 ムニエル風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北海道産帆立 舞茸 菊芋 ヘーゼルナッツ トリュフ</a:t>
            </a:r>
            <a:endParaRPr lang="en-US" altLang="ja-JP" sz="1050" kern="100" dirty="0">
              <a:solidFill>
                <a:srgbClr val="AC2E0C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GB" altLang="ja-JP" sz="1050" kern="100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or</a:t>
            </a:r>
            <a:br>
              <a:rPr lang="en-US" altLang="ja-JP" sz="1050" dirty="0"/>
            </a:br>
            <a:r>
              <a:rPr lang="en-US" altLang="ja-JP" sz="1050" dirty="0"/>
              <a:t>Reverse Seared </a:t>
            </a:r>
            <a:r>
              <a:rPr lang="en-US" altLang="ja-JP" sz="1050" dirty="0" err="1"/>
              <a:t>Ichibo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, Sweet Potato and Carrots </a:t>
            </a:r>
            <a:r>
              <a:rPr lang="en-US" altLang="ja-JP" sz="105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Scapece</a:t>
            </a:r>
            <a:endParaRPr lang="en-US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 defTabSz="914418" eaLnBrk="0" fontAlgn="base" hangingPunct="0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熟成いちぼ さつま芋 人参のスカペーチェ</a:t>
            </a:r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914418" eaLnBrk="0" fontAlgn="base" hangingPunct="0"/>
            <a:endParaRPr lang="en-US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>
              <a:tabLst>
                <a:tab pos="4038600" algn="r"/>
              </a:tabLst>
            </a:pPr>
            <a:r>
              <a:rPr lang="en-GB" altLang="ja-JP" sz="1050" b="1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Dolce</a:t>
            </a:r>
          </a:p>
          <a:p>
            <a:pPr algn="ctr">
              <a:tabLst>
                <a:tab pos="4038600" algn="r"/>
              </a:tabLst>
            </a:pPr>
            <a:r>
              <a:rPr lang="ja-JP" altLang="it-IT" sz="1050" b="1" dirty="0">
                <a:solidFill>
                  <a:srgbClr val="AC2E0C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ドルチェ</a:t>
            </a:r>
            <a:endParaRPr lang="en-US" altLang="ja-JP" sz="1050" b="1" dirty="0">
              <a:solidFill>
                <a:srgbClr val="AC2E0C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it-IT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Pumpkin Tiramisu, Amaretti and Amaretto</a:t>
            </a:r>
          </a:p>
          <a:p>
            <a:pPr algn="ctr"/>
            <a:r>
              <a:rPr lang="ja-JP" altLang="en-US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南瓜のティラミス　アマレッティとアマレット</a:t>
            </a:r>
          </a:p>
          <a:p>
            <a:pPr algn="ctr"/>
            <a:endParaRPr lang="en-GB" altLang="ja-JP" sz="800" dirty="0">
              <a:solidFill>
                <a:srgbClr val="000000"/>
              </a:solidFill>
              <a:latin typeface="Gill Sans MT" panose="020B0502020104020203" pitchFamily="34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algn="ctr"/>
            <a:endParaRPr lang="en-GB" altLang="ja-JP" sz="800" dirty="0">
              <a:solidFill>
                <a:srgbClr val="000000"/>
              </a:solidFill>
              <a:latin typeface="Gill Sans MT" panose="020B0502020104020203" pitchFamily="34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algn="ctr"/>
            <a:endParaRPr lang="en-GB" altLang="ja-JP" sz="800" dirty="0">
              <a:solidFill>
                <a:srgbClr val="000000"/>
              </a:solidFill>
              <a:latin typeface="Gill Sans MT" panose="020B0502020104020203" pitchFamily="34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GB" altLang="ja-JP" sz="1050" dirty="0">
                <a:solidFill>
                  <a:srgbClr val="00000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Coffee or Tea</a:t>
            </a:r>
          </a:p>
          <a:p>
            <a:pPr algn="ctr"/>
            <a:r>
              <a:rPr lang="ja-JP" altLang="en-US" sz="1050" dirty="0">
                <a:solidFill>
                  <a:srgbClr val="00000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コーヒー または 紅茶</a:t>
            </a:r>
            <a:endParaRPr lang="en-GB" altLang="ja-JP" sz="1050" dirty="0">
              <a:solidFill>
                <a:srgbClr val="000000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ctr"/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</a:rPr>
              <a:t> </a:t>
            </a:r>
            <a:endParaRPr lang="en-GB" altLang="ja-JP" sz="1050" dirty="0">
              <a:latin typeface="Gill Sans MT" panose="020B0502020104020203" pitchFamily="34" charset="0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sz="1050" kern="1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 </a:t>
            </a:r>
            <a:endParaRPr lang="en-GB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Angsana New" panose="02020603050405020304" pitchFamily="18" charset="-34"/>
            </a:endParaRPr>
          </a:p>
          <a:p>
            <a:pPr algn="ctr"/>
            <a:r>
              <a:rPr lang="en-US" altLang="ja-JP" sz="105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 </a:t>
            </a:r>
            <a:endParaRPr lang="en-GB" altLang="ja-JP" sz="1050" dirty="0"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D661A7F-8D36-5A78-A74A-D8AE2AE26566}"/>
              </a:ext>
            </a:extLst>
          </p:cNvPr>
          <p:cNvSpPr txBox="1"/>
          <p:nvPr/>
        </p:nvSpPr>
        <p:spPr>
          <a:xfrm>
            <a:off x="10137350" y="679095"/>
            <a:ext cx="460546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cap="all" dirty="0">
                <a:solidFill>
                  <a:srgbClr val="D87317"/>
                </a:solidFill>
                <a:latin typeface="Gurindam" panose="02000506000000020004" pitchFamily="2" charset="0"/>
                <a:ea typeface="Semplicita" panose="020B0302020102020304" pitchFamily="34" charset="0"/>
                <a:cs typeface="Cordia New" panose="020B0304020202020204" pitchFamily="34" charset="-34"/>
              </a:rPr>
              <a:t>Classico quattro</a:t>
            </a:r>
          </a:p>
          <a:p>
            <a:pPr algn="ctr"/>
            <a:endParaRPr lang="it-IT" altLang="ja-JP" sz="800" b="1" dirty="0">
              <a:solidFill>
                <a:srgbClr val="453E2F"/>
              </a:solidFill>
              <a:latin typeface="Gill Sans MT" panose="020B0502020104020203" pitchFamily="34" charset="0"/>
              <a:ea typeface="Semplicita" panose="020B0302020102020304" pitchFamily="34" charset="0"/>
              <a:cs typeface="Mangal" panose="02040503050203030202" pitchFamily="18" charset="0"/>
            </a:endParaRPr>
          </a:p>
          <a:p>
            <a:pPr algn="ctr"/>
            <a:r>
              <a:rPr lang="en-US" altLang="ja-JP" sz="1200" b="1" dirty="0">
                <a:solidFill>
                  <a:srgbClr val="453E2F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4-Course Dinner Menu</a:t>
            </a:r>
          </a:p>
          <a:p>
            <a:pPr algn="ctr"/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Cordia New" panose="020B0304020202020204" pitchFamily="34" charset="-34"/>
              </a:rPr>
              <a:t>4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Cordia New" panose="020B0304020202020204" pitchFamily="34" charset="-34"/>
              </a:rPr>
              <a:t>品のディナーコース</a:t>
            </a:r>
            <a:endParaRPr lang="en-US" altLang="ja-JP" sz="1200" b="1" dirty="0">
              <a:solidFill>
                <a:srgbClr val="453E2F"/>
              </a:solidFill>
              <a:latin typeface="Gill Sans MT" panose="020B0502020104020203" pitchFamily="34" charset="0"/>
              <a:ea typeface="Semplicita" panose="020B0302020102020304" pitchFamily="34" charset="0"/>
              <a:cs typeface="Mangal" panose="02040503050203030202" pitchFamily="18" charset="0"/>
            </a:endParaRPr>
          </a:p>
          <a:p>
            <a:pPr algn="ctr"/>
            <a:endParaRPr lang="en-US" altLang="ja-JP" sz="1200" b="1" dirty="0">
              <a:solidFill>
                <a:srgbClr val="000000"/>
              </a:solidFill>
              <a:latin typeface="Gill Sans MT" panose="020B0502020104020203" pitchFamily="34" charset="0"/>
              <a:ea typeface="Semplicita" panose="020B0302020102020304" pitchFamily="34" charset="0"/>
              <a:cs typeface="Mangal" panose="02040503050203030202" pitchFamily="18" charset="0"/>
            </a:endParaRPr>
          </a:p>
          <a:p>
            <a:pPr algn="ctr"/>
            <a:r>
              <a:rPr lang="en-US" altLang="ja-JP" sz="1200" b="1" dirty="0">
                <a:solidFill>
                  <a:srgbClr val="000000"/>
                </a:solidFill>
                <a:latin typeface="Gill Sans MT" panose="020B0502020104020203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8,800</a:t>
            </a:r>
            <a:endParaRPr lang="ja-JP" altLang="en-US" sz="1200" b="1" dirty="0">
              <a:solidFill>
                <a:srgbClr val="000000"/>
              </a:solidFill>
              <a:latin typeface="Gill Sans MT" panose="020B0502020104020203" pitchFamily="34" charset="0"/>
              <a:cs typeface="Mangal" panose="02040503050203030202" pitchFamily="18" charset="0"/>
            </a:endParaRPr>
          </a:p>
          <a:p>
            <a:pPr algn="ctr"/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Cordia New" panose="020B0304020202020204" pitchFamily="34" charset="-34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2F73ADDA-10ED-0112-FE89-0E25B5E4549F}"/>
              </a:ext>
            </a:extLst>
          </p:cNvPr>
          <p:cNvGrpSpPr/>
          <p:nvPr/>
        </p:nvGrpSpPr>
        <p:grpSpPr>
          <a:xfrm>
            <a:off x="538146" y="533954"/>
            <a:ext cx="4333966" cy="9539474"/>
            <a:chOff x="538146" y="629204"/>
            <a:chExt cx="4333966" cy="9539474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E918AE7F-F276-6F02-E0E1-4477B321012B}"/>
                </a:ext>
              </a:extLst>
            </p:cNvPr>
            <p:cNvGrpSpPr/>
            <p:nvPr/>
          </p:nvGrpSpPr>
          <p:grpSpPr>
            <a:xfrm>
              <a:off x="538146" y="629204"/>
              <a:ext cx="4333966" cy="631859"/>
              <a:chOff x="538146" y="629204"/>
              <a:chExt cx="4333966" cy="631859"/>
            </a:xfrm>
          </p:grpSpPr>
          <p:pic>
            <p:nvPicPr>
              <p:cNvPr id="9" name="図 8" descr="図形&#10;&#10;中程度の精度で自動的に生成された説明">
                <a:extLst>
                  <a:ext uri="{FF2B5EF4-FFF2-40B4-BE49-F238E27FC236}">
                    <a16:creationId xmlns:a16="http://schemas.microsoft.com/office/drawing/2014/main" id="{566B3DB9-34E8-3D7C-C25E-4707EAD77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33383" y="633967"/>
                <a:ext cx="631857" cy="622332"/>
              </a:xfrm>
              <a:prstGeom prst="rect">
                <a:avLst/>
              </a:prstGeom>
            </p:spPr>
          </p:pic>
          <p:pic>
            <p:nvPicPr>
              <p:cNvPr id="22" name="図 21" descr="図形&#10;&#10;中程度の精度で自動的に生成された説明">
                <a:extLst>
                  <a:ext uri="{FF2B5EF4-FFF2-40B4-BE49-F238E27FC236}">
                    <a16:creationId xmlns:a16="http://schemas.microsoft.com/office/drawing/2014/main" id="{DAD5E37F-625B-CF43-2CAE-594DB7B65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H="1">
                <a:off x="4245017" y="633969"/>
                <a:ext cx="631857" cy="622332"/>
              </a:xfrm>
              <a:prstGeom prst="rect">
                <a:avLst/>
              </a:prstGeom>
            </p:spPr>
          </p:pic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783392EC-01A3-A030-3439-D8744A638325}"/>
                </a:ext>
              </a:extLst>
            </p:cNvPr>
            <p:cNvGrpSpPr/>
            <p:nvPr/>
          </p:nvGrpSpPr>
          <p:grpSpPr>
            <a:xfrm flipV="1">
              <a:off x="538146" y="9536819"/>
              <a:ext cx="4333966" cy="631859"/>
              <a:chOff x="538146" y="479753"/>
              <a:chExt cx="4333966" cy="631859"/>
            </a:xfrm>
          </p:grpSpPr>
          <p:pic>
            <p:nvPicPr>
              <p:cNvPr id="25" name="図 24" descr="図形&#10;&#10;中程度の精度で自動的に生成された説明">
                <a:extLst>
                  <a:ext uri="{FF2B5EF4-FFF2-40B4-BE49-F238E27FC236}">
                    <a16:creationId xmlns:a16="http://schemas.microsoft.com/office/drawing/2014/main" id="{2A15D3FB-D778-22E8-24F3-88D2BA0F4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33383" y="484516"/>
                <a:ext cx="631857" cy="622332"/>
              </a:xfrm>
              <a:prstGeom prst="rect">
                <a:avLst/>
              </a:prstGeom>
            </p:spPr>
          </p:pic>
          <p:pic>
            <p:nvPicPr>
              <p:cNvPr id="26" name="図 25" descr="図形&#10;&#10;中程度の精度で自動的に生成された説明">
                <a:extLst>
                  <a:ext uri="{FF2B5EF4-FFF2-40B4-BE49-F238E27FC236}">
                    <a16:creationId xmlns:a16="http://schemas.microsoft.com/office/drawing/2014/main" id="{42C49119-BA48-DBAD-500D-443984296D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H="1">
                <a:off x="4245017" y="484518"/>
                <a:ext cx="631857" cy="622332"/>
              </a:xfrm>
              <a:prstGeom prst="rect">
                <a:avLst/>
              </a:prstGeom>
            </p:spPr>
          </p:pic>
        </p:grpSp>
      </p:grpSp>
      <p:sp>
        <p:nvSpPr>
          <p:cNvPr id="17" name="Rectangle 1">
            <a:extLst>
              <a:ext uri="{FF2B5EF4-FFF2-40B4-BE49-F238E27FC236}">
                <a16:creationId xmlns:a16="http://schemas.microsoft.com/office/drawing/2014/main" id="{94ED0FC2-C5A3-BBEB-EE9A-9004770CD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119350" cy="0"/>
          </a:xfrm>
          <a:prstGeom prst="rect">
            <a:avLst/>
          </a:prstGeom>
          <a:solidFill>
            <a:srgbClr val="FCF7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-111090" rIns="287247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8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y</a:t>
            </a:r>
            <a:r>
              <a:rPr kumimoji="0" lang="ja-JP" altLang="ja-JP" sz="8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This workbook was opened in read-only mode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8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kumimoji="0" lang="ja-JP" altLang="ja-JP" sz="51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     </a:t>
            </a:r>
            <a:endParaRPr kumimoji="0" lang="ja-JP" altLang="ja-JP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25663D69-FCB3-47EB-781F-FA776FA24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119350" cy="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DF8156-B710-4760-82EC-BC5CDB9AD656}"/>
              </a:ext>
            </a:extLst>
          </p:cNvPr>
          <p:cNvSpPr txBox="1"/>
          <p:nvPr/>
        </p:nvSpPr>
        <p:spPr>
          <a:xfrm>
            <a:off x="1798610" y="3744203"/>
            <a:ext cx="8541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スルメイカ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HTMLText1" r:id="rId1" imgW="228600" imgH="228600"/>
        </mc:Choice>
        <mc:Fallback>
          <p:control name="HTMLText1" r:id="rId1" imgW="228600" imgH="228600">
            <p:pic>
              <p:nvPicPr>
                <p:cNvPr id="18" name="HTMLText1">
                  <a:extLst>
                    <a:ext uri="{FF2B5EF4-FFF2-40B4-BE49-F238E27FC236}">
                      <a16:creationId xmlns:a16="http://schemas.microsoft.com/office/drawing/2014/main" id="{D14146D7-ADCF-0982-7779-50F0AE356C59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flipH="1">
                  <a:off x="-130629" y="0"/>
                  <a:ext cx="130629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6520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90C7B342-C504-B427-5BDD-F90F8DC22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-1"/>
            <a:ext cx="15118167" cy="10691814"/>
          </a:xfrm>
          <a:prstGeom prst="rect">
            <a:avLst/>
          </a:prstGeom>
        </p:spPr>
      </p:pic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3D52D344-0670-D52E-5415-F427DC003AA7}"/>
              </a:ext>
            </a:extLst>
          </p:cNvPr>
          <p:cNvSpPr>
            <a:spLocks/>
          </p:cNvSpPr>
          <p:nvPr/>
        </p:nvSpPr>
        <p:spPr>
          <a:xfrm>
            <a:off x="229778" y="243285"/>
            <a:ext cx="14583188" cy="10160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7796A4-F820-694F-8814-2F63868FFF5B}"/>
              </a:ext>
            </a:extLst>
          </p:cNvPr>
          <p:cNvSpPr txBox="1"/>
          <p:nvPr/>
        </p:nvSpPr>
        <p:spPr>
          <a:xfrm>
            <a:off x="5361542" y="122345"/>
            <a:ext cx="4396273" cy="98501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1" b="1" i="0" u="none" strike="noStrike" kern="1200" cap="all" spc="0" normalizeH="0" baseline="0" noProof="0" dirty="0">
                <a:ln>
                  <a:noFill/>
                </a:ln>
                <a:solidFill>
                  <a:srgbClr val="AC2E0C"/>
                </a:solidFill>
                <a:effectLst/>
                <a:uLnTx/>
                <a:uFillTx/>
                <a:latin typeface="Gurindam" panose="02000506000000020004" pitchFamily="2" charset="0"/>
                <a:ea typeface="Semplicita" panose="020B0302020102020304" pitchFamily="34" charset="0"/>
                <a:cs typeface="Cordia New" panose="020B0304020202020204" pitchFamily="34" charset="-34"/>
              </a:rPr>
              <a:t>A-la-carte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C2E0C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アラカルト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AC2E0C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angal" panose="02040503050203030202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761918D-47CF-638D-F39F-6DD93B91A259}"/>
              </a:ext>
            </a:extLst>
          </p:cNvPr>
          <p:cNvSpPr txBox="1"/>
          <p:nvPr/>
        </p:nvSpPr>
        <p:spPr>
          <a:xfrm>
            <a:off x="5271372" y="1077304"/>
            <a:ext cx="4500000" cy="5609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5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en-US" altLang="ja-JP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Pasta &amp; Risotto</a:t>
            </a:r>
            <a:r>
              <a:rPr kumimoji="0" lang="ja-JP" alt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游ゴシック" panose="020B0400000000000000" pitchFamily="50" charset="-128"/>
                <a:cs typeface="Mangal" panose="02040503050203030202" pitchFamily="18" charset="0"/>
              </a:rPr>
              <a:t> </a:t>
            </a:r>
            <a:endParaRPr kumimoji="0" lang="en-US" altLang="ja-JP" sz="20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mplicita" panose="020B0302020102020304" pitchFamily="34" charset="0"/>
              <a:ea typeface="游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9145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ja-JP" alt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パスタ＆リゾット</a:t>
            </a:r>
            <a:endParaRPr kumimoji="0" lang="ja-JP" altLang="en-GB" sz="1051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angal" panose="02040503050203030202" pitchFamily="18" charset="0"/>
            </a:endParaRPr>
          </a:p>
          <a:p>
            <a:pPr marL="0" marR="61607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Spaghetti with Fresh Tomato, Basil and Grana Padano	3,080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フレッシュトマト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バジル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とグラナパダーノチーズ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のスパゲッティ</a:t>
            </a: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House-made Spaghetti “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Aglio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Olio e 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Peperoncino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”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3,080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シェフ特製スパゲッティ アーリオ オーリオ エ ペペロンチーノ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</a:t>
            </a:r>
            <a:endParaRPr kumimoji="0" lang="it-IT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it-IT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Mezze Maniche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di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Semola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Mancini </a:t>
            </a: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alla</a:t>
            </a:r>
            <a:r>
              <a:rPr kumimoji="0" lang="it-IT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Carbonara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3,520</a:t>
            </a:r>
            <a:endParaRPr lang="it-IT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Pancetta</a:t>
            </a:r>
            <a:r>
              <a:rPr lang="it-IT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and</a:t>
            </a:r>
            <a:r>
              <a:rPr kumimoji="0" lang="it-IT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Pecorino Cheese</a:t>
            </a:r>
            <a:r>
              <a:rPr lang="it-IT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, </a:t>
            </a:r>
            <a:r>
              <a:rPr kumimoji="0" lang="it-IT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Parmigiano Reggiano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メッツエマニケ 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セモラ 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マンチーニ カルボナーラ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パンチェッタ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と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ペコリーノチーズ パルミジャーノ レッジャーノ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House-made Tagliatelle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with Wagyu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and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Pork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Bolognese Ragu</a:t>
            </a:r>
            <a:r>
              <a:rPr kumimoji="0" lang="it-IT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3,740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自家製タリアテッレ 和牛と豚肉のボロネーゼソース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1014413" eaLnBrk="0" fontAlgn="base" hangingPunct="0">
              <a:tabLst>
                <a:tab pos="268288" algn="l"/>
                <a:tab pos="4486275" algn="r"/>
                <a:tab pos="4745038" algn="r"/>
              </a:tabLst>
            </a:pP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Agnolotti of Rabbit </a:t>
            </a:r>
            <a:r>
              <a:rPr lang="en-US" altLang="ja-JP" sz="100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All’Ischitana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, Almond</a:t>
            </a: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and Roasted Vegetables Jus	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3,740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268288" algn="l"/>
                <a:tab pos="4486275" algn="r"/>
                <a:tab pos="4745038" algn="r"/>
              </a:tabLst>
            </a:pP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兎肉のアニョロッティ イスキア風 アーモンド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ローストした野菜のジュ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defTabSz="914418" eaLnBrk="0" fontAlgn="base" hangingPunct="0">
              <a:tabLst>
                <a:tab pos="268288" algn="l"/>
                <a:tab pos="4486275" algn="r"/>
                <a:tab pos="4745038" algn="r"/>
              </a:tabLst>
            </a:pP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tabLst>
                <a:tab pos="268288" algn="l"/>
                <a:tab pos="4486275" algn="r"/>
                <a:tab pos="4745038" algn="r"/>
              </a:tabLst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House-made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Bucatini with Smoked Butter	3,740</a:t>
            </a:r>
          </a:p>
          <a:p>
            <a:pPr>
              <a:tabLst>
                <a:tab pos="268288" algn="l"/>
                <a:tab pos="4486275" algn="r"/>
                <a:tab pos="4745038" algn="r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Mackerel Confit, Fennel, Raisin and Salmon Roe</a:t>
            </a:r>
          </a:p>
          <a:p>
            <a:pPr>
              <a:tabLst>
                <a:tab pos="268288" algn="l"/>
                <a:tab pos="4486275" algn="r"/>
                <a:tab pos="4745038" algn="r"/>
              </a:tabLst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自家製ブカティーニ　燻製バター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</a:p>
          <a:p>
            <a:pPr>
              <a:tabLst>
                <a:tab pos="268288" algn="l"/>
                <a:tab pos="4486275" algn="r"/>
                <a:tab pos="4745038" algn="r"/>
              </a:tabLst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鯖のコンフィ フェンネル レーズンといくら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>
              <a:tabLst>
                <a:tab pos="268288" algn="l"/>
                <a:tab pos="4486275" algn="r"/>
                <a:tab pos="4745038" algn="r"/>
              </a:tabLst>
            </a:pP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1000125" eaLnBrk="0" fontAlgn="base" hangingPunct="0">
              <a:tabLst>
                <a:tab pos="268288" algn="l"/>
                <a:tab pos="4486275" algn="r"/>
                <a:tab pos="4745038" algn="r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Aged 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Carnaroli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Risotto with Parmigiano Reggiano	3,740</a:t>
            </a:r>
          </a:p>
          <a:p>
            <a:pPr defTabSz="914418" eaLnBrk="0" fontAlgn="base" hangingPunct="0">
              <a:tabLst>
                <a:tab pos="268288" algn="l"/>
                <a:tab pos="4486275" algn="r"/>
                <a:tab pos="4745038" algn="r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House-made 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Luganega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Pork Sausage with Red Wine Reduction and Black Truffle</a:t>
            </a:r>
          </a:p>
          <a:p>
            <a:pPr defTabSz="914418" eaLnBrk="0" fontAlgn="base" hangingPunct="0">
              <a:tabLst>
                <a:tab pos="268288" algn="l"/>
                <a:tab pos="4486275" algn="r"/>
                <a:tab pos="4745038" algn="r"/>
              </a:tabLst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熟成させたカルナローリ米リゾット パルミジャーノレッジャーノ　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268288" algn="l"/>
                <a:tab pos="4486275" algn="r"/>
                <a:tab pos="4745038" algn="r"/>
              </a:tabLst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ルガネガソーセージ 赤ワインソース 黒トリュフ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fontAlgn="base">
              <a:tabLst>
                <a:tab pos="268288" algn="l"/>
                <a:tab pos="4486275" algn="r"/>
                <a:tab pos="4745038" algn="r"/>
              </a:tabLst>
            </a:pP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Spaghetti di </a:t>
            </a: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Semola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Mancini with Scallop</a:t>
            </a:r>
            <a:r>
              <a: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,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Clam and Bottarga	4,180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スパゲッティ 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セモラ 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マンチーニ 帆立とクラム 唐墨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  <a:tab pos="4486275" algn="r"/>
                <a:tab pos="4745038" algn="r"/>
              </a:tabLst>
              <a:defRPr/>
            </a:pPr>
            <a:endParaRPr kumimoji="0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</p:txBody>
      </p:sp>
      <p:sp>
        <p:nvSpPr>
          <p:cNvPr id="60" name="テキスト ボックス 35">
            <a:extLst>
              <a:ext uri="{FF2B5EF4-FFF2-40B4-BE49-F238E27FC236}">
                <a16:creationId xmlns:a16="http://schemas.microsoft.com/office/drawing/2014/main" id="{817DF9AB-5C05-0593-9774-DF7BE841880E}"/>
              </a:ext>
            </a:extLst>
          </p:cNvPr>
          <p:cNvSpPr txBox="1"/>
          <p:nvPr/>
        </p:nvSpPr>
        <p:spPr>
          <a:xfrm>
            <a:off x="465755" y="314100"/>
            <a:ext cx="4500000" cy="10002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en-US" altLang="ja-JP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Antipasti,</a:t>
            </a:r>
            <a:r>
              <a:rPr kumimoji="0" lang="ja-JP" alt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 </a:t>
            </a:r>
            <a:r>
              <a:rPr kumimoji="0" lang="en-US" altLang="ja-JP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SALAD &amp; SOUP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ja-JP" alt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アンティパスト</a:t>
            </a:r>
            <a:r>
              <a:rPr kumimoji="0" lang="en-US" altLang="ja-JP" sz="1051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/</a:t>
            </a:r>
            <a:r>
              <a:rPr kumimoji="0" lang="ja-JP" alt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サラダ</a:t>
            </a:r>
            <a:r>
              <a:rPr kumimoji="0" lang="en-US" altLang="ja-JP" sz="1051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/</a:t>
            </a:r>
            <a:r>
              <a:rPr kumimoji="0" lang="ja-JP" alt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スープ</a:t>
            </a:r>
            <a:endParaRPr kumimoji="0" lang="en-GB" altLang="ja-JP" sz="1051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angal" panose="02040503050203030202" pitchFamily="18" charset="0"/>
            </a:endParaRPr>
          </a:p>
          <a:p>
            <a:pPr marL="0" marR="61607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Baby Leaf Salad with Asparagus, Carrot,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Radish	2,200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and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Balsamic Vinegar from Modena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</a:t>
            </a: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ベビーリーフとアスパラガス 人参 ラディッシュのサラダ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熟成バルサミコ</a:t>
            </a: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Buffalo Mozzarella, Tomato and Basil Pesto	</a:t>
            </a:r>
            <a:r>
              <a:rPr 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3,08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水牛のモッツァレラチーズとトマトのカプレーゼ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Venison Carpaccio, Celeriac, 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Taggiasca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Olives and Lovage	3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,740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鹿肉のカルパッチォ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根セロリ タジャスカオリーブとロベージ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</a:pP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Slow Cooked Chicken served Chilled	3,520</a:t>
            </a:r>
          </a:p>
          <a:p>
            <a:pPr defTabSz="914418" eaLnBrk="0" fontAlgn="base" hangingPunct="0">
              <a:tabLst>
                <a:tab pos="4000500" algn="l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Salsa 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Tonnata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and Caper Berry </a:t>
            </a:r>
          </a:p>
          <a:p>
            <a:pPr defTabSz="914418" eaLnBrk="0" fontAlgn="base" hangingPunct="0">
              <a:tabLst>
                <a:tab pos="4000500" algn="l"/>
              </a:tabLst>
            </a:pP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低温調理したチキンの冷製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</a:pP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サルサトンナータとケーパーの実添え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</a:pP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>
              <a:tabLst>
                <a:tab pos="4000500" algn="l"/>
              </a:tabLst>
            </a:pP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Red Mullet "In </a:t>
            </a:r>
            <a:r>
              <a:rPr lang="en-US" altLang="ja-JP" sz="1000" dirty="0" err="1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Carrozza</a:t>
            </a: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", Fall Caponata and Horseradish	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3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,740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>
              <a:tabLst>
                <a:tab pos="4000500" algn="l"/>
              </a:tabLst>
            </a:pP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ひめじのインカロッツァ 秋野菜のカポナータと西洋山葵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Japanese Premium Prosciutto 30g	ASK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Served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with Seasonal Japanese Fruit and Bread	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国産プロシュート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30g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と季節のフルーツ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Minestrone Vegetable Soup	2,200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野菜のミネストローネ</a:t>
            </a: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>
              <a:tabLst>
                <a:tab pos="4000500" algn="l"/>
              </a:tabLst>
              <a:defRPr/>
            </a:pP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Today’s Soup	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2,200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>
              <a:tabLst>
                <a:tab pos="4000500" algn="l"/>
              </a:tabLst>
              <a:defRPr/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本日のスープ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>
              <a:tabLst>
                <a:tab pos="4000500" algn="l"/>
              </a:tabLst>
              <a:defRPr/>
            </a:pP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>
              <a:tabLst>
                <a:tab pos="4000500" algn="l"/>
              </a:tabLst>
              <a:defRPr/>
            </a:pP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en-US" altLang="ja-JP" sz="1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PANINI</a:t>
            </a:r>
            <a:r>
              <a:rPr kumimoji="0" lang="ja-JP" alt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游ゴシック" panose="020B0400000000000000" pitchFamily="50" charset="-128"/>
                <a:cs typeface="Mangal" panose="02040503050203030202" pitchFamily="18" charset="0"/>
              </a:rPr>
              <a:t> </a:t>
            </a:r>
            <a:endParaRPr kumimoji="0" lang="en-US" altLang="ja-JP" sz="18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mplicita" panose="020B0302020102020304" pitchFamily="34" charset="0"/>
              <a:ea typeface="游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バーガー＆サンドイッチ</a:t>
            </a:r>
            <a:endParaRPr kumimoji="0" lang="en-GB" altLang="ja-JP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GB" altLang="ja-JP" sz="800" b="1" i="0" u="none" strike="noStrike" kern="1200" cap="none" spc="0" normalizeH="0" baseline="0" noProof="0" dirty="0">
              <a:ln>
                <a:noFill/>
              </a:ln>
              <a:solidFill>
                <a:srgbClr val="3D0B0B"/>
              </a:solidFill>
              <a:effectLst/>
              <a:uLnTx/>
              <a:uFillTx/>
              <a:latin typeface="Nobel BlackCondensed" panose="02000606040000020004" pitchFamily="50" charset="0"/>
              <a:ea typeface="Semplicita" panose="020B0302020102020304" pitchFamily="34" charset="0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  <a:defRPr/>
            </a:pPr>
            <a:r>
              <a:rPr lang="en-US" altLang="ja-JP" sz="1050" b="1" dirty="0">
                <a:solidFill>
                  <a:srgbClr val="3D0B0B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Classic Cheeseburger</a:t>
            </a:r>
            <a:r>
              <a:rPr lang="en-US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4,400 </a:t>
            </a:r>
          </a:p>
          <a:p>
            <a:pPr defTabSz="914418" eaLnBrk="0" fontAlgn="base" hangingPunct="0">
              <a:tabLst>
                <a:tab pos="4000500" algn="l"/>
              </a:tabLst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クラシック チーズバーガー</a:t>
            </a:r>
            <a:endParaRPr kumimoji="0" lang="en-GB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GB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just">
              <a:tabLst>
                <a:tab pos="4000500" algn="l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Japanese Wagyu Beef Hamburg Steak, Brioche Bun</a:t>
            </a:r>
          </a:p>
          <a:p>
            <a:pPr algn="just">
              <a:tabLst>
                <a:tab pos="4000500" algn="l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Tomato, Lettuce, Cheddar Cheese</a:t>
            </a:r>
            <a:endParaRPr lang="ja-JP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just">
              <a:tabLst>
                <a:tab pos="4000500" algn="l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With your choice of French Fries or Green Leaf Salad</a:t>
            </a:r>
            <a:endParaRPr lang="ja-JP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just">
              <a:tabLst>
                <a:tab pos="4000500" algn="l"/>
              </a:tabLst>
            </a:pP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和牛パティ／自家製ブリオッシュバンズ／トマト／レタス／チェダーチーズ</a:t>
            </a:r>
          </a:p>
          <a:p>
            <a:pPr algn="just">
              <a:tabLst>
                <a:tab pos="4000500" algn="l"/>
              </a:tabLst>
            </a:pP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フレンチフライ または グリーンサラダをお選びください</a:t>
            </a: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  <a:defRPr/>
            </a:pPr>
            <a:r>
              <a:rPr lang="it-IT" altLang="ja-JP" sz="1050" b="1" dirty="0">
                <a:solidFill>
                  <a:srgbClr val="3D0B0B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Club Sandwich</a:t>
            </a:r>
            <a:r>
              <a:rPr lang="it-IT" altLang="ja-JP" sz="105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3,300</a:t>
            </a:r>
            <a:endParaRPr lang="en-GB" altLang="ja-JP" sz="105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クラブサンドイッチ </a:t>
            </a:r>
            <a:endParaRPr kumimoji="0" lang="en-GB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GB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R="61607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Bacon, Grilled Chicken, Tomato, Lettuce, Fried Egg with Comté Cheese</a:t>
            </a:r>
          </a:p>
          <a:p>
            <a:pPr marR="61607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Toasted White Bread with Your Choice of French Fries or Green Leaf Salad</a:t>
            </a:r>
          </a:p>
          <a:p>
            <a:pPr marR="61607" defTabSz="457319">
              <a:tabLst>
                <a:tab pos="4000500" algn="l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ベーコン</a:t>
            </a: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／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グリルチキン</a:t>
            </a: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／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トマト</a:t>
            </a: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／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レタス</a:t>
            </a: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／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コンテチーズ入り卵焼き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R="61607" defTabSz="457319">
              <a:tabLst>
                <a:tab pos="4000500" algn="l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トーストしたホワイトブレッド</a:t>
            </a: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／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フレンチフライ または グリーンサラダ付き</a:t>
            </a: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GB" altLang="ja-JP" sz="8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4000500" algn="l"/>
              </a:tabLst>
              <a:defRPr/>
            </a:pPr>
            <a:r>
              <a:rPr lang="en-GB" altLang="ja-JP" sz="1000" b="1" dirty="0">
                <a:solidFill>
                  <a:srgbClr val="3D0B0B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Vegan </a:t>
            </a:r>
            <a:r>
              <a:rPr lang="en-US" altLang="ja-JP" sz="1000" b="1" dirty="0">
                <a:solidFill>
                  <a:srgbClr val="3D0B0B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Mushroom </a:t>
            </a:r>
            <a:r>
              <a:rPr lang="en-GB" altLang="ja-JP" sz="1000" b="1" dirty="0">
                <a:solidFill>
                  <a:srgbClr val="3D0B0B"/>
                </a:solidFill>
                <a:latin typeface="Gill Sans MT" panose="020B0502020104020203" pitchFamily="34" charset="0"/>
                <a:cs typeface="Mangal" panose="02040503050203030202" pitchFamily="18" charset="0"/>
              </a:rPr>
              <a:t>Burger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</a:t>
            </a:r>
            <a:r>
              <a:rPr lang="it-IT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3,300</a:t>
            </a:r>
            <a:endParaRPr lang="en-GB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ビーガンマッシュルームバーガー</a:t>
            </a: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GB" altLang="ja-JP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just">
              <a:tabLst>
                <a:tab pos="4000500" algn="l"/>
              </a:tabLst>
            </a:pPr>
            <a:r>
              <a:rPr lang="en-US" altLang="ja-JP" sz="9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Gluten-free Bread, Kochi Shiitake Mushroom, Polenta Soy Cream</a:t>
            </a:r>
            <a:endParaRPr lang="ja-JP" altLang="ja-JP" sz="9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just">
              <a:tabLst>
                <a:tab pos="4000500" algn="l"/>
              </a:tabLst>
            </a:pPr>
            <a:r>
              <a:rPr lang="en-US" altLang="ja-JP" sz="9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Onion Jam, Avocado, Rucola, Cashew Nut</a:t>
            </a:r>
            <a:endParaRPr lang="ja-JP" altLang="ja-JP" sz="9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just">
              <a:tabLst>
                <a:tab pos="4000500" algn="l"/>
              </a:tabLst>
            </a:pPr>
            <a:r>
              <a:rPr lang="en-US" altLang="ja-JP" sz="9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Cordia New" panose="020B0304020202020204" pitchFamily="34" charset="-34"/>
              </a:rPr>
              <a:t>With your choice of French Fries or Green Leaf Salad</a:t>
            </a:r>
            <a:endParaRPr lang="ja-JP" altLang="ja-JP" sz="9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Cordia New" panose="020B0304020202020204" pitchFamily="34" charset="-34"/>
            </a:endParaRPr>
          </a:p>
          <a:p>
            <a:pPr algn="just">
              <a:tabLst>
                <a:tab pos="4000500" algn="l"/>
              </a:tabLst>
            </a:pP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グルテンフリーブレッド／高知産椎茸／ポレンタ豆乳クリーム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algn="just">
              <a:tabLst>
                <a:tab pos="4000500" algn="l"/>
              </a:tabLst>
            </a:pP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オニオンジャム／アボカド／ルッコラ／カシューナッツ</a:t>
            </a:r>
          </a:p>
          <a:p>
            <a:pPr algn="just">
              <a:tabLst>
                <a:tab pos="4000500" algn="l"/>
              </a:tabLst>
            </a:pP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フレンチフライ または グリーンサラダをお選びください</a:t>
            </a:r>
          </a:p>
          <a:p>
            <a:pPr marL="0" marR="61607" lvl="0" indent="0" algn="l" defTabSz="457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00500" algn="l"/>
              </a:tabLst>
              <a:defRPr/>
            </a:pPr>
            <a:endParaRPr kumimoji="0" lang="en-GB" altLang="ja-JP" sz="8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3D2937ED-14E8-2CE2-8A7F-8A0DD4C19FF8}"/>
              </a:ext>
            </a:extLst>
          </p:cNvPr>
          <p:cNvSpPr txBox="1"/>
          <p:nvPr/>
        </p:nvSpPr>
        <p:spPr>
          <a:xfrm>
            <a:off x="10317613" y="282976"/>
            <a:ext cx="4556272" cy="1685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8433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39640" algn="r"/>
              </a:tabLst>
              <a:defRPr/>
            </a:pPr>
            <a:r>
              <a:rPr kumimoji="0" lang="en-GB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MAIN COURSE</a:t>
            </a:r>
            <a:r>
              <a:rPr kumimoji="0" lang="ja-JP" alt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游ゴシック" panose="020B0400000000000000" pitchFamily="50" charset="-128"/>
                <a:cs typeface="Mangal" panose="02040503050203030202" pitchFamily="18" charset="0"/>
              </a:rPr>
              <a:t> </a:t>
            </a:r>
            <a:br>
              <a:rPr kumimoji="0" lang="en-US" altLang="ja-JP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游ゴシック" panose="020B0400000000000000" pitchFamily="50" charset="-128"/>
                <a:cs typeface="Mangal" panose="02040503050203030202" pitchFamily="18" charset="0"/>
              </a:rPr>
            </a:br>
            <a:r>
              <a:rPr kumimoji="0" lang="ja-JP" alt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rPr>
              <a:t>メインディッシュ</a:t>
            </a:r>
            <a:endParaRPr lang="en-GB" altLang="ja-JP" sz="1051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angal" panose="02040503050203030202" pitchFamily="18" charset="0"/>
            </a:endParaRPr>
          </a:p>
          <a:p>
            <a:pPr marL="0" marR="58433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39640" algn="r"/>
              </a:tabLst>
              <a:defRPr/>
            </a:pPr>
            <a:endParaRPr kumimoji="0" lang="en-US" altLang="ja-JP" sz="11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mplicita" panose="020B0302020102020304" pitchFamily="34" charset="0"/>
              <a:ea typeface="Semplicita" panose="020B0302020102020304" pitchFamily="34" charset="0"/>
              <a:cs typeface="Mangal" panose="02040503050203030202" pitchFamily="18" charset="0"/>
            </a:endParaRPr>
          </a:p>
          <a:p>
            <a:pPr marL="0" marR="61607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39640" algn="r"/>
              </a:tabLst>
              <a:defRPr/>
            </a:pPr>
            <a:r>
              <a:rPr kumimoji="0" lang="en-US" altLang="ja-JP" sz="11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Vegetable </a:t>
            </a:r>
          </a:p>
          <a:p>
            <a:pPr marL="0" marR="61607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39640" algn="r"/>
              </a:tabLst>
              <a:defRPr/>
            </a:pPr>
            <a:r>
              <a:rPr kumimoji="0" lang="ja-JP" altLang="en-US" sz="11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ベジタブル</a:t>
            </a:r>
            <a:endParaRPr kumimoji="0" lang="en-GB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R="61607" indent="-269930">
              <a:tabLst>
                <a:tab pos="4122738" algn="r"/>
              </a:tabLst>
              <a:defRPr/>
            </a:pP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Seasonal Vegetable from Japanese Farmers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	3,300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R="61607" indent="-269930">
              <a:tabLst>
                <a:tab pos="4039640" algn="r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with Your Choice of Sauces	</a:t>
            </a:r>
          </a:p>
          <a:p>
            <a:pPr algn="just"/>
            <a:r>
              <a:rPr lang="ja-JP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農家から届く季節野菜</a:t>
            </a:r>
          </a:p>
          <a:p>
            <a:pPr marL="0" marR="61607" lvl="0" indent="-26993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39640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（ソースをお２つお選びください）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71C0704B-59AC-084A-EAB6-7A32A8677C44}"/>
              </a:ext>
            </a:extLst>
          </p:cNvPr>
          <p:cNvSpPr txBox="1"/>
          <p:nvPr/>
        </p:nvSpPr>
        <p:spPr>
          <a:xfrm>
            <a:off x="10317613" y="3071244"/>
            <a:ext cx="4556272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61607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en-US" altLang="ja-JP" sz="11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FISH </a:t>
            </a:r>
            <a:r>
              <a:rPr kumimoji="0" lang="ja-JP" altLang="en-US" sz="11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游ゴシック" panose="020B0400000000000000" pitchFamily="50" charset="-128"/>
                <a:cs typeface="Mangal" panose="02040503050203030202" pitchFamily="18" charset="0"/>
              </a:rPr>
              <a:t>お魚</a:t>
            </a:r>
            <a:endParaRPr kumimoji="0" lang="en-US" altLang="ja-JP" sz="11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mplicita" panose="020B0302020102020304" pitchFamily="34" charset="0"/>
              <a:ea typeface="Semplicita" panose="020B0302020102020304" pitchFamily="34" charset="0"/>
              <a:cs typeface="Mangal" panose="02040503050203030202" pitchFamily="18" charset="0"/>
            </a:endParaRPr>
          </a:p>
          <a:p>
            <a:pPr>
              <a:tabLst>
                <a:tab pos="266700" algn="l"/>
                <a:tab pos="4178300" algn="r"/>
                <a:tab pos="5205413" algn="r"/>
              </a:tabLst>
            </a:pPr>
            <a:r>
              <a:rPr lang="en-US" altLang="ja-JP" sz="100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Saber Fish </a:t>
            </a:r>
            <a:r>
              <a:rPr lang="en-US" altLang="ja-JP" sz="100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“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Alla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Mugnaia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” 	</a:t>
            </a:r>
            <a:r>
              <a:rPr lang="en-GB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6,820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>
              <a:tabLst>
                <a:tab pos="266700" algn="l"/>
                <a:tab pos="4178300" algn="r"/>
                <a:tab pos="5205413" algn="r"/>
              </a:tabLst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Hokkaido Scallop, Maitake Mushroom, Sunchoke, Hazelnuts and Truffle</a:t>
            </a:r>
          </a:p>
          <a:p>
            <a:pPr>
              <a:tabLst>
                <a:tab pos="266700" algn="l"/>
                <a:tab pos="4178300" algn="r"/>
                <a:tab pos="5205413" algn="r"/>
              </a:tabLst>
            </a:pP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太刀魚 ムニエル風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tabLst>
                <a:tab pos="266700" algn="l"/>
                <a:tab pos="4178300" algn="r"/>
                <a:tab pos="5205413" algn="r"/>
              </a:tabLst>
            </a:pP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北海道産帆立 舞茸 菊芋 ヘーゼルナッツ トリュフ</a:t>
            </a:r>
            <a:endParaRPr lang="en-US" altLang="ja-JP" sz="1000" kern="100" dirty="0">
              <a:solidFill>
                <a:srgbClr val="AC2E0C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61607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endParaRPr kumimoji="0" lang="en-US" altLang="ja-JP" sz="1100" b="1" i="0" u="none" strike="noStrike" kern="1200" cap="all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Semplicita" panose="020B0302020102020304" pitchFamily="34" charset="0"/>
              <a:ea typeface="Semplicita" panose="020B0302020102020304" pitchFamily="34" charset="0"/>
              <a:cs typeface="Mangal" panose="02040503050203030202" pitchFamily="18" charset="0"/>
            </a:endParaRPr>
          </a:p>
          <a:p>
            <a:pPr marL="0" marR="61607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en-US" altLang="ja-JP" sz="11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MEAT </a:t>
            </a:r>
            <a:r>
              <a:rPr kumimoji="0" lang="ja-JP" altLang="en-US" sz="11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mplicita" panose="020B0302020102020304" pitchFamily="34" charset="0"/>
                <a:ea typeface="游ゴシック" panose="020B0400000000000000" pitchFamily="50" charset="-128"/>
                <a:cs typeface="Mangal" panose="02040503050203030202" pitchFamily="18" charset="0"/>
              </a:rPr>
              <a:t>お肉</a:t>
            </a:r>
          </a:p>
          <a:p>
            <a:pPr>
              <a:tabLst>
                <a:tab pos="266700" algn="l"/>
                <a:tab pos="4178300" algn="r"/>
                <a:tab pos="5205413" algn="r"/>
              </a:tabLst>
            </a:pPr>
            <a:r>
              <a:rPr lang="en-US" altLang="ja-JP" sz="1000" dirty="0"/>
              <a:t>Roasted Ibaraki P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ork Belly, Sweet Potato, Carrots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Scapece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</a:t>
            </a:r>
            <a:r>
              <a:rPr lang="en-GB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6,600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defTabSz="914418" eaLnBrk="0" fontAlgn="base" hangingPunct="0">
              <a:tabLst>
                <a:tab pos="266700" algn="l"/>
                <a:tab pos="4178300" algn="r"/>
                <a:tab pos="5205413" algn="r"/>
              </a:tabLst>
            </a:pPr>
            <a:r>
              <a:rPr lang="ja-JP" altLang="en-US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茨城県産豚バラ肉のロースト さつま芋 人参のスカペーチェ</a:t>
            </a:r>
            <a:endParaRPr lang="en-US" altLang="ja-JP" sz="1000" dirty="0">
              <a:latin typeface="Gill Sans MT" panose="020B0502020104020203" pitchFamily="34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tabLst>
                <a:tab pos="266700" algn="l"/>
                <a:tab pos="4178300" algn="r"/>
                <a:tab pos="5205413" algn="r"/>
              </a:tabLst>
            </a:pP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R="61607" lvl="0" indent="-2699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“</a:t>
            </a:r>
            <a:r>
              <a:rPr lang="en-US" altLang="ja-JP" sz="1000" dirty="0" err="1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Stracotto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” Braised Wagyu Beef Cheek and Red Wine	</a:t>
            </a:r>
            <a:r>
              <a:rPr lang="en-GB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7,700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R="61607" indent="-26993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Served with Polenta and Steamed Vegetable</a:t>
            </a: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ストラコット 和牛ほほ肉の赤ワイン煮込み 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ポレンタと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季節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野菜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endParaRPr kumimoji="0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R="61607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lang="en-GB" altLang="ja-JP" sz="1100" b="1" cap="all" dirty="0">
                <a:solidFill>
                  <a:srgbClr val="002060"/>
                </a:solidFill>
                <a:latin typeface="Semplicita" panose="020B0302020102020304" pitchFamily="34" charset="0"/>
                <a:ea typeface="Semplicita" panose="020B0302020102020304" pitchFamily="34" charset="0"/>
                <a:cs typeface="Mangal" panose="02040503050203030202" pitchFamily="18" charset="0"/>
              </a:rPr>
              <a:t>Grill</a:t>
            </a:r>
            <a:r>
              <a:rPr lang="ja-JP" altLang="en-US" sz="1100" b="1" cap="all" dirty="0">
                <a:solidFill>
                  <a:srgbClr val="002060"/>
                </a:solidFill>
                <a:latin typeface="Semplicita" panose="020B0302020102020304" pitchFamily="34" charset="0"/>
                <a:cs typeface="Mangal" panose="02040503050203030202" pitchFamily="18" charset="0"/>
              </a:rPr>
              <a:t> グリル</a:t>
            </a:r>
            <a:endParaRPr lang="en-US" altLang="ja-JP" sz="1100" b="1" cap="all" dirty="0">
              <a:solidFill>
                <a:srgbClr val="002060"/>
              </a:solidFill>
              <a:latin typeface="Semplicita" panose="020B0302020102020304" pitchFamily="34" charset="0"/>
              <a:cs typeface="Mangal" panose="02040503050203030202" pitchFamily="18" charset="0"/>
            </a:endParaRPr>
          </a:p>
          <a:p>
            <a:pPr marR="61607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lang="en-US" altLang="ja-JP" sz="1000" dirty="0"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Served with Your Choice of Seasonal Vegetable or French Fries.</a:t>
            </a:r>
          </a:p>
          <a:p>
            <a:pPr marR="61607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季節野菜 </a:t>
            </a: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または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ja-JP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フレンチフライ をお選びください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。</a:t>
            </a:r>
            <a:endParaRPr lang="ja-JP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●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Australian Beef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Ribeye	300 gr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6,600 </a:t>
            </a:r>
          </a:p>
          <a:p>
            <a:pPr marR="61607" indent="-26993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　　オーストラリア産ビーフリブアイ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R="61607" indent="-26993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　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　　　</a:t>
            </a: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●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Japanese Beef Sirloin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200 gr 9,900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    国産牛サーロイン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●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Japanese Tenderloin	200 gr15,400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　   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   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国産牛フィレ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肉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endParaRPr kumimoji="0" lang="en-GB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● </a:t>
            </a:r>
            <a:r>
              <a:rPr lang="en-GB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Salmon Fillet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	200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gr 6,600</a:t>
            </a: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　　サーモンフィレ レモンソース</a:t>
            </a: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● </a:t>
            </a:r>
            <a:r>
              <a:rPr lang="it-IT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Japanese Chicken Supreme</a:t>
            </a: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</a:t>
            </a:r>
            <a:r>
              <a:rPr lang="en-GB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with Mustard Sauce	</a:t>
            </a:r>
            <a:r>
              <a:rPr lang="en-US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250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 gr 5,500</a:t>
            </a:r>
          </a:p>
          <a:p>
            <a:pPr marR="61607" indent="-26993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178300" algn="r"/>
                <a:tab pos="5205413" algn="r"/>
              </a:tabLst>
              <a:defRPr/>
            </a:pPr>
            <a:r>
              <a:rPr lang="ja-JP" altLang="en-US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　　国産鶏胸肉 マスタードソース </a:t>
            </a:r>
            <a:endParaRPr lang="en-US" altLang="ja-JP" sz="700" dirty="0">
              <a:solidFill>
                <a:srgbClr val="0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marL="0" marR="61607" lvl="0" indent="-26993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178300" algn="r"/>
                <a:tab pos="5205413" algn="r"/>
              </a:tabLst>
              <a:defRPr/>
            </a:pPr>
            <a:endParaRPr lang="en-US" altLang="ja-JP" sz="1000" dirty="0">
              <a:solidFill>
                <a:prstClr val="black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</p:txBody>
      </p:sp>
      <p:pic>
        <p:nvPicPr>
          <p:cNvPr id="31" name="図 30" descr="ロゴ, 会社名&#10;&#10;自動的に生成された説明">
            <a:extLst>
              <a:ext uri="{FF2B5EF4-FFF2-40B4-BE49-F238E27FC236}">
                <a16:creationId xmlns:a16="http://schemas.microsoft.com/office/drawing/2014/main" id="{9E1DB3CA-1DFF-C371-966D-178AFBB33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8" b="97653" l="1688" r="96203">
                        <a14:foregroundMark x1="93249" y1="4695" x2="93249" y2="4695"/>
                        <a14:foregroundMark x1="93249" y1="2347" x2="93249" y2="2347"/>
                        <a14:foregroundMark x1="97046" y1="37559" x2="97046" y2="37559"/>
                        <a14:foregroundMark x1="39662" y1="92958" x2="39662" y2="92958"/>
                        <a14:foregroundMark x1="5907" y1="87793" x2="5907" y2="87793"/>
                        <a14:foregroundMark x1="1688" y1="88263" x2="1688" y2="88263"/>
                        <a14:foregroundMark x1="35443" y1="97653" x2="35443" y2="97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20" y="5807646"/>
            <a:ext cx="139700" cy="125554"/>
          </a:xfrm>
          <a:prstGeom prst="rect">
            <a:avLst/>
          </a:prstGeom>
        </p:spPr>
      </p:pic>
      <p:pic>
        <p:nvPicPr>
          <p:cNvPr id="77" name="図 76" descr="ロゴ&#10;&#10;自動的に生成された説明">
            <a:extLst>
              <a:ext uri="{FF2B5EF4-FFF2-40B4-BE49-F238E27FC236}">
                <a16:creationId xmlns:a16="http://schemas.microsoft.com/office/drawing/2014/main" id="{BF03B5E9-16EC-8512-03FF-F02A58BAA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6297" y="1728543"/>
            <a:ext cx="191914" cy="144000"/>
          </a:xfrm>
          <a:prstGeom prst="rect">
            <a:avLst/>
          </a:prstGeom>
        </p:spPr>
      </p:pic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866AE7D8-A326-E8AD-3F8F-C69CD5FF4F08}"/>
              </a:ext>
            </a:extLst>
          </p:cNvPr>
          <p:cNvGrpSpPr/>
          <p:nvPr/>
        </p:nvGrpSpPr>
        <p:grpSpPr>
          <a:xfrm>
            <a:off x="5140528" y="9392480"/>
            <a:ext cx="4871602" cy="911626"/>
            <a:chOff x="10105031" y="8910324"/>
            <a:chExt cx="4871602" cy="911626"/>
          </a:xfrm>
        </p:grpSpPr>
        <p:sp>
          <p:nvSpPr>
            <p:cNvPr id="39" name="AutoShape 1239">
              <a:extLst>
                <a:ext uri="{FF2B5EF4-FFF2-40B4-BE49-F238E27FC236}">
                  <a16:creationId xmlns:a16="http://schemas.microsoft.com/office/drawing/2014/main" id="{8F48671C-075A-9316-BF7C-000288020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6235" y="9483396"/>
              <a:ext cx="4574331" cy="338554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rot="0" vert="horz" wrap="square" lIns="74296" tIns="8890" rIns="74296" bIns="8890" anchor="t" anchorCtr="0" upright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937690" algn="l"/>
                </a:tabLst>
                <a:defRPr/>
              </a:pPr>
              <a:r>
                <a:rPr kumimoji="0" lang="en-US" sz="8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ＭＳ Ｐゴシック" panose="020B0600070205080204" pitchFamily="50" charset="-128"/>
                </a:rPr>
                <a:t>All prices are in Japanese Yen, inclusive of</a:t>
              </a:r>
              <a:r>
                <a:rPr kumimoji="0" lang="ja-JP" altLang="en-US" sz="8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ＭＳ Ｐゴシック" panose="020B0600070205080204" pitchFamily="50" charset="-128"/>
                </a:rPr>
                <a:t> </a:t>
              </a:r>
              <a:r>
                <a:rPr kumimoji="0" lang="en-US" sz="8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ＭＳ Ｐゴシック" panose="020B0600070205080204" pitchFamily="50" charset="-128"/>
                </a:rPr>
                <a:t>consumption tax and subject to 15% service charge. 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937690" algn="l"/>
                </a:tabLst>
                <a:defRPr/>
              </a:pP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ＭＳ Ｐゴシック" panose="020B0600070205080204" pitchFamily="50" charset="-128"/>
                </a:rPr>
                <a:t>上記は日本円での表示価格に消費税を含んだ料金で、別途１５％のサービス料を申し受けます。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8479717F-CFDD-282B-10DC-4FEBC7BC9A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26425" y="8910324"/>
              <a:ext cx="4104000" cy="108000"/>
              <a:chOff x="3468327" y="10846073"/>
              <a:chExt cx="4104000" cy="102570"/>
            </a:xfrm>
          </p:grpSpPr>
          <p:pic>
            <p:nvPicPr>
              <p:cNvPr id="65" name="図 64">
                <a:extLst>
                  <a:ext uri="{FF2B5EF4-FFF2-40B4-BE49-F238E27FC236}">
                    <a16:creationId xmlns:a16="http://schemas.microsoft.com/office/drawing/2014/main" id="{5BBA7B6E-6751-533C-997F-1F51168C22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3468327" y="10846073"/>
                <a:ext cx="1028512" cy="102570"/>
              </a:xfrm>
              <a:prstGeom prst="rect">
                <a:avLst/>
              </a:prstGeom>
            </p:spPr>
          </p:pic>
          <p:pic>
            <p:nvPicPr>
              <p:cNvPr id="66" name="図 65">
                <a:extLst>
                  <a:ext uri="{FF2B5EF4-FFF2-40B4-BE49-F238E27FC236}">
                    <a16:creationId xmlns:a16="http://schemas.microsoft.com/office/drawing/2014/main" id="{8C9FCCE8-6240-3543-8EE4-86C52F9B8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4493489" y="10846073"/>
                <a:ext cx="1028512" cy="102570"/>
              </a:xfrm>
              <a:prstGeom prst="rect">
                <a:avLst/>
              </a:prstGeom>
            </p:spPr>
          </p:pic>
          <p:pic>
            <p:nvPicPr>
              <p:cNvPr id="71" name="図 70">
                <a:extLst>
                  <a:ext uri="{FF2B5EF4-FFF2-40B4-BE49-F238E27FC236}">
                    <a16:creationId xmlns:a16="http://schemas.microsoft.com/office/drawing/2014/main" id="{A3F75737-60FC-D743-2213-AE9BED5F82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5518652" y="10846073"/>
                <a:ext cx="1028512" cy="102570"/>
              </a:xfrm>
              <a:prstGeom prst="rect">
                <a:avLst/>
              </a:prstGeom>
            </p:spPr>
          </p:pic>
          <p:pic>
            <p:nvPicPr>
              <p:cNvPr id="72" name="図 71">
                <a:extLst>
                  <a:ext uri="{FF2B5EF4-FFF2-40B4-BE49-F238E27FC236}">
                    <a16:creationId xmlns:a16="http://schemas.microsoft.com/office/drawing/2014/main" id="{8D4A7590-3C2E-D7F4-4A44-1AE6CEABD4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6543815" y="10846073"/>
                <a:ext cx="1028512" cy="102570"/>
              </a:xfrm>
              <a:prstGeom prst="rect">
                <a:avLst/>
              </a:prstGeom>
            </p:spPr>
          </p:pic>
        </p:grp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23112A32-658A-15D4-7DAD-315C21B8CC98}"/>
                </a:ext>
              </a:extLst>
            </p:cNvPr>
            <p:cNvGrpSpPr/>
            <p:nvPr/>
          </p:nvGrpSpPr>
          <p:grpSpPr>
            <a:xfrm>
              <a:off x="10105031" y="9131044"/>
              <a:ext cx="928528" cy="338554"/>
              <a:chOff x="9211519" y="9176132"/>
              <a:chExt cx="928528" cy="338554"/>
            </a:xfrm>
          </p:grpSpPr>
          <p:pic>
            <p:nvPicPr>
              <p:cNvPr id="61" name="図 60" descr="ロゴ&#10;&#10;自動的に生成された説明">
                <a:extLst>
                  <a:ext uri="{FF2B5EF4-FFF2-40B4-BE49-F238E27FC236}">
                    <a16:creationId xmlns:a16="http://schemas.microsoft.com/office/drawing/2014/main" id="{4A47248E-4676-1528-6598-0D32D38405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1519" y="9268022"/>
                <a:ext cx="191914" cy="144000"/>
              </a:xfrm>
              <a:prstGeom prst="rect">
                <a:avLst/>
              </a:prstGeom>
            </p:spPr>
          </p:pic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8877C639-9594-F668-C26D-8CF7AEB2B866}"/>
                  </a:ext>
                </a:extLst>
              </p:cNvPr>
              <p:cNvSpPr txBox="1"/>
              <p:nvPr/>
            </p:nvSpPr>
            <p:spPr>
              <a:xfrm>
                <a:off x="9340228" y="9176132"/>
                <a:ext cx="7998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ja-JP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235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+mn-cs"/>
                  </a:rPr>
                  <a:t>Vegetarian</a:t>
                </a:r>
                <a:endParaRPr kumimoji="0" lang="it-IT" altLang="ja-JP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+mn-cs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235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ベジタリアン</a:t>
                </a:r>
                <a:endPara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24F4AF71-9BE3-40E9-F9EB-8AEBBF1EDF47}"/>
                </a:ext>
              </a:extLst>
            </p:cNvPr>
            <p:cNvGrpSpPr/>
            <p:nvPr/>
          </p:nvGrpSpPr>
          <p:grpSpPr>
            <a:xfrm>
              <a:off x="11077898" y="9125704"/>
              <a:ext cx="838525" cy="338554"/>
              <a:chOff x="10117336" y="9170792"/>
              <a:chExt cx="838525" cy="338554"/>
            </a:xfrm>
          </p:grpSpPr>
          <p:pic>
            <p:nvPicPr>
              <p:cNvPr id="58" name="図 57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8E346D7E-CA01-EC24-C3B3-9E5D9ABA86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17336" y="9268069"/>
                <a:ext cx="191913" cy="144000"/>
              </a:xfrm>
              <a:prstGeom prst="rect">
                <a:avLst/>
              </a:prstGeom>
            </p:spPr>
          </p:pic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4DC04B88-347F-F0DE-6CDE-15605F56179B}"/>
                  </a:ext>
                </a:extLst>
              </p:cNvPr>
              <p:cNvSpPr txBox="1"/>
              <p:nvPr/>
            </p:nvSpPr>
            <p:spPr>
              <a:xfrm>
                <a:off x="10260131" y="9170792"/>
                <a:ext cx="6957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游ゴシック" panose="020B0400000000000000" pitchFamily="50" charset="-128"/>
                    <a:cs typeface="+mn-cs"/>
                  </a:rPr>
                  <a:t>Vegan</a:t>
                </a:r>
                <a:endParaRPr kumimoji="0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484255" algn="r"/>
                  </a:tabLst>
                  <a:defRPr/>
                </a:pPr>
                <a:r>
                  <a:rPr kumimoji="0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ビーガン</a:t>
                </a:r>
              </a:p>
            </p:txBody>
          </p:sp>
        </p:grp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F8C923C1-3687-A6E7-5AAE-25711009EFBC}"/>
                </a:ext>
              </a:extLst>
            </p:cNvPr>
            <p:cNvGrpSpPr/>
            <p:nvPr/>
          </p:nvGrpSpPr>
          <p:grpSpPr>
            <a:xfrm>
              <a:off x="12924003" y="9123034"/>
              <a:ext cx="1079911" cy="338554"/>
              <a:chOff x="13242163" y="8817947"/>
              <a:chExt cx="1079911" cy="338554"/>
            </a:xfrm>
          </p:grpSpPr>
          <p:pic>
            <p:nvPicPr>
              <p:cNvPr id="56" name="図 55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038B218A-FD0C-5C41-781E-B747AD9BA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242163" y="8919996"/>
                <a:ext cx="192029" cy="144000"/>
              </a:xfrm>
              <a:prstGeom prst="rect">
                <a:avLst/>
              </a:prstGeom>
            </p:spPr>
          </p:pic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02743D23-0EE7-B035-D33A-77287B3AEBF1}"/>
                  </a:ext>
                </a:extLst>
              </p:cNvPr>
              <p:cNvSpPr txBox="1"/>
              <p:nvPr/>
            </p:nvSpPr>
            <p:spPr>
              <a:xfrm>
                <a:off x="13392011" y="8817947"/>
                <a:ext cx="9300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游ゴシック" panose="020B0400000000000000" pitchFamily="50" charset="-128"/>
                    <a:cs typeface="+mn-cs"/>
                  </a:rPr>
                  <a:t>Lactose Free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484255" algn="r"/>
                  </a:tabLst>
                  <a:defRPr/>
                </a:pPr>
                <a:r>
                  <a:rPr kumimoji="0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ラクトースフリー</a:t>
                </a:r>
              </a:p>
            </p:txBody>
          </p:sp>
        </p:grp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E9E96692-5213-7EF7-8118-0600BE179CAA}"/>
                </a:ext>
              </a:extLst>
            </p:cNvPr>
            <p:cNvGrpSpPr/>
            <p:nvPr/>
          </p:nvGrpSpPr>
          <p:grpSpPr>
            <a:xfrm>
              <a:off x="11904061" y="9125070"/>
              <a:ext cx="1009207" cy="338554"/>
              <a:chOff x="12003661" y="9179272"/>
              <a:chExt cx="1009207" cy="338554"/>
            </a:xfrm>
          </p:grpSpPr>
          <p:pic>
            <p:nvPicPr>
              <p:cNvPr id="54" name="図 53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C89AE509-793F-A468-7D91-569527E21E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03661" y="9268069"/>
                <a:ext cx="192029" cy="144000"/>
              </a:xfrm>
              <a:prstGeom prst="rect">
                <a:avLst/>
              </a:prstGeom>
            </p:spPr>
          </p:pic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6FC51902-BB38-BBA8-42AE-3AE5864F094E}"/>
                  </a:ext>
                </a:extLst>
              </p:cNvPr>
              <p:cNvSpPr txBox="1"/>
              <p:nvPr/>
            </p:nvSpPr>
            <p:spPr>
              <a:xfrm>
                <a:off x="12151735" y="9179272"/>
                <a:ext cx="861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游ゴシック" panose="020B0400000000000000" pitchFamily="50" charset="-128"/>
                    <a:cs typeface="+mn-cs"/>
                  </a:rPr>
                  <a:t>Gluten Free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484255" algn="r"/>
                  </a:tabLst>
                  <a:defRPr/>
                </a:pPr>
                <a:r>
                  <a:rPr kumimoji="0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グルテンフリー</a:t>
                </a:r>
              </a:p>
            </p:txBody>
          </p:sp>
        </p:grp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3F955CD1-DBCF-CDC5-308B-2C49A834B92D}"/>
                </a:ext>
              </a:extLst>
            </p:cNvPr>
            <p:cNvGrpSpPr/>
            <p:nvPr/>
          </p:nvGrpSpPr>
          <p:grpSpPr>
            <a:xfrm>
              <a:off x="14003914" y="9117444"/>
              <a:ext cx="972719" cy="338554"/>
              <a:chOff x="15367243" y="8826427"/>
              <a:chExt cx="972719" cy="338554"/>
            </a:xfrm>
          </p:grpSpPr>
          <p:pic>
            <p:nvPicPr>
              <p:cNvPr id="52" name="図 51" descr="ロゴ&#10;&#10;自動的に生成された説明">
                <a:extLst>
                  <a:ext uri="{FF2B5EF4-FFF2-40B4-BE49-F238E27FC236}">
                    <a16:creationId xmlns:a16="http://schemas.microsoft.com/office/drawing/2014/main" id="{F6F3BCEE-EB63-B11C-A35E-7BAF95795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367243" y="8915224"/>
                <a:ext cx="191914" cy="144000"/>
              </a:xfrm>
              <a:prstGeom prst="rect">
                <a:avLst/>
              </a:prstGeom>
            </p:spPr>
          </p:pic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5E704B58-DC5B-48EC-38EC-7AF22316F350}"/>
                  </a:ext>
                </a:extLst>
              </p:cNvPr>
              <p:cNvSpPr txBox="1"/>
              <p:nvPr/>
            </p:nvSpPr>
            <p:spPr>
              <a:xfrm>
                <a:off x="15517536" y="8826427"/>
                <a:ext cx="8224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游ゴシック" panose="020B0400000000000000" pitchFamily="50" charset="-128"/>
                    <a:cs typeface="+mn-cs"/>
                  </a:rPr>
                  <a:t>Hot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484255" algn="r"/>
                  </a:tabLst>
                  <a:defRPr/>
                </a:pPr>
                <a:r>
                  <a:rPr kumimoji="0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辛い料理</a:t>
                </a:r>
              </a:p>
            </p:txBody>
          </p:sp>
        </p:grpSp>
      </p:grpSp>
      <p:pic>
        <p:nvPicPr>
          <p:cNvPr id="8" name="図 7" descr="図形&#10;&#10;低い精度で自動的に生成された説明">
            <a:extLst>
              <a:ext uri="{FF2B5EF4-FFF2-40B4-BE49-F238E27FC236}">
                <a16:creationId xmlns:a16="http://schemas.microsoft.com/office/drawing/2014/main" id="{67F59290-1157-35A8-B723-0474F87B8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6879" y="8665206"/>
            <a:ext cx="139439" cy="104627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9E5901A-0E72-B9A1-E493-9002F0479CA6}"/>
              </a:ext>
            </a:extLst>
          </p:cNvPr>
          <p:cNvGrpSpPr/>
          <p:nvPr/>
        </p:nvGrpSpPr>
        <p:grpSpPr>
          <a:xfrm>
            <a:off x="5576734" y="8701342"/>
            <a:ext cx="3581236" cy="646331"/>
            <a:chOff x="5340128" y="9414405"/>
            <a:chExt cx="3581236" cy="646331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C8CEC9AE-18DC-DB1B-0D72-D81AE353CAC5}"/>
                </a:ext>
              </a:extLst>
            </p:cNvPr>
            <p:cNvSpPr txBox="1"/>
            <p:nvPr/>
          </p:nvSpPr>
          <p:spPr>
            <a:xfrm>
              <a:off x="5340128" y="9414405"/>
              <a:ext cx="160615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41338" algn="l"/>
                  <a:tab pos="4483100" algn="r"/>
                </a:tabLst>
                <a:defRPr/>
              </a:pP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Vanilla</a:t>
              </a:r>
              <a:r>
                <a:rPr kumimoji="0" lang="ja-JP" alt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 </a:t>
              </a: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	</a:t>
              </a:r>
              <a:r>
                <a:rPr kumimoji="0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バニラ</a:t>
              </a:r>
              <a:endParaRPr kumimoji="0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0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41338" algn="l"/>
                  <a:tab pos="4483100" algn="r"/>
                </a:tabLst>
                <a:defRPr/>
              </a:pP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Chocolate</a:t>
              </a:r>
              <a:r>
                <a:rPr kumimoji="0" lang="ja-JP" alt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 </a:t>
              </a: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	</a:t>
              </a:r>
              <a:r>
                <a:rPr kumimoji="0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チョコレート</a:t>
              </a:r>
              <a:endParaRPr kumimoji="0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0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41338" algn="l"/>
                  <a:tab pos="4483100" algn="r"/>
                </a:tabLst>
                <a:defRPr/>
              </a:pP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Pistachio	</a:t>
              </a:r>
              <a:r>
                <a:rPr kumimoji="0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ピスタチオ　</a:t>
              </a:r>
              <a:endParaRPr kumimoji="0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0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41338" algn="l"/>
                  <a:tab pos="4483100" algn="r"/>
                </a:tabLst>
                <a:defRPr/>
              </a:pP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Matcha	</a:t>
              </a:r>
              <a:r>
                <a:rPr kumimoji="0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抹茶</a:t>
              </a:r>
              <a:endParaRPr kumimoji="0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58F2DD26-AD00-F2EF-08D9-EF62ED5E4D86}"/>
                </a:ext>
              </a:extLst>
            </p:cNvPr>
            <p:cNvSpPr txBox="1"/>
            <p:nvPr/>
          </p:nvSpPr>
          <p:spPr>
            <a:xfrm>
              <a:off x="7081993" y="9414405"/>
              <a:ext cx="154424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28650" algn="l"/>
                  <a:tab pos="4483100" algn="r"/>
                </a:tabLst>
                <a:defRPr/>
              </a:pP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Strawberry	</a:t>
              </a:r>
              <a:r>
                <a:rPr kumimoji="0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ストロベリー</a:t>
              </a:r>
              <a:endParaRPr kumimoji="0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0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28650" algn="l"/>
                  <a:tab pos="4483100" algn="r"/>
                </a:tabLst>
                <a:defRPr/>
              </a:pP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Lemon	</a:t>
              </a:r>
              <a:r>
                <a:rPr kumimoji="0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レモン</a:t>
              </a:r>
              <a:endParaRPr kumimoji="0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0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28650" algn="l"/>
                  <a:tab pos="4483100" algn="r"/>
                </a:tabLst>
                <a:defRPr/>
              </a:pP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Mango	</a:t>
              </a:r>
              <a:r>
                <a:rPr kumimoji="0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マンゴー</a:t>
              </a:r>
              <a:endParaRPr kumimoji="0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0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28650" algn="l"/>
                  <a:tab pos="4483100" algn="r"/>
                </a:tabLst>
                <a:defRPr/>
              </a:pPr>
              <a:r>
                <a:rPr kumimoji="0" lang="en-US" altLang="ja-JP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Coconut	</a:t>
              </a:r>
              <a:r>
                <a:rPr kumimoji="0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ココナッツ</a:t>
              </a:r>
              <a:endParaRPr kumimoji="0" lang="en-GB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</p:txBody>
        </p:sp>
        <p:pic>
          <p:nvPicPr>
            <p:cNvPr id="21" name="図 20" descr="ロゴ&#10;&#10;自動的に生成された説明">
              <a:extLst>
                <a:ext uri="{FF2B5EF4-FFF2-40B4-BE49-F238E27FC236}">
                  <a16:creationId xmlns:a16="http://schemas.microsoft.com/office/drawing/2014/main" id="{86F45465-0FB3-E239-BB4E-8499E5B78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1671" y="9591981"/>
              <a:ext cx="136699" cy="102570"/>
            </a:xfrm>
            <a:prstGeom prst="rect">
              <a:avLst/>
            </a:prstGeom>
          </p:spPr>
        </p:pic>
        <p:pic>
          <p:nvPicPr>
            <p:cNvPr id="22" name="図 21" descr="ロゴ&#10;&#10;自動的に生成された説明">
              <a:extLst>
                <a:ext uri="{FF2B5EF4-FFF2-40B4-BE49-F238E27FC236}">
                  <a16:creationId xmlns:a16="http://schemas.microsoft.com/office/drawing/2014/main" id="{78B2B667-B8C8-9A1D-A0FE-251EBA24A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1671" y="9468387"/>
              <a:ext cx="136699" cy="102570"/>
            </a:xfrm>
            <a:prstGeom prst="rect">
              <a:avLst/>
            </a:prstGeom>
          </p:spPr>
        </p:pic>
        <p:pic>
          <p:nvPicPr>
            <p:cNvPr id="24" name="図 23" descr="ロゴ&#10;&#10;自動的に生成された説明">
              <a:extLst>
                <a:ext uri="{FF2B5EF4-FFF2-40B4-BE49-F238E27FC236}">
                  <a16:creationId xmlns:a16="http://schemas.microsoft.com/office/drawing/2014/main" id="{9D433916-CEBE-CBB5-D6D2-FC955DFCA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1671" y="9753675"/>
              <a:ext cx="136699" cy="102570"/>
            </a:xfrm>
            <a:prstGeom prst="rect">
              <a:avLst/>
            </a:prstGeom>
          </p:spPr>
        </p:pic>
        <p:pic>
          <p:nvPicPr>
            <p:cNvPr id="25" name="図 24" descr="ロゴ&#10;&#10;自動的に生成された説明">
              <a:extLst>
                <a:ext uri="{FF2B5EF4-FFF2-40B4-BE49-F238E27FC236}">
                  <a16:creationId xmlns:a16="http://schemas.microsoft.com/office/drawing/2014/main" id="{5D334ED8-9237-0011-73E0-8EE29C427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1671" y="9896318"/>
              <a:ext cx="136699" cy="102570"/>
            </a:xfrm>
            <a:prstGeom prst="rect">
              <a:avLst/>
            </a:prstGeom>
          </p:spPr>
        </p:pic>
        <p:pic>
          <p:nvPicPr>
            <p:cNvPr id="27" name="図 26" descr="ロゴ&#10;&#10;自動的に生成された説明">
              <a:extLst>
                <a:ext uri="{FF2B5EF4-FFF2-40B4-BE49-F238E27FC236}">
                  <a16:creationId xmlns:a16="http://schemas.microsoft.com/office/drawing/2014/main" id="{72417FF8-5DE2-02C2-86B7-9D8436D0A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82820" y="9454100"/>
              <a:ext cx="136699" cy="102570"/>
            </a:xfrm>
            <a:prstGeom prst="rect">
              <a:avLst/>
            </a:prstGeom>
          </p:spPr>
        </p:pic>
        <p:pic>
          <p:nvPicPr>
            <p:cNvPr id="28" name="図 27" descr="ロゴ&#10;&#10;自動的に生成された説明">
              <a:extLst>
                <a:ext uri="{FF2B5EF4-FFF2-40B4-BE49-F238E27FC236}">
                  <a16:creationId xmlns:a16="http://schemas.microsoft.com/office/drawing/2014/main" id="{01D2E49D-1416-06FC-0D4E-76309C24A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82820" y="9592836"/>
              <a:ext cx="136699" cy="102570"/>
            </a:xfrm>
            <a:prstGeom prst="rect">
              <a:avLst/>
            </a:prstGeom>
          </p:spPr>
        </p:pic>
        <p:pic>
          <p:nvPicPr>
            <p:cNvPr id="64" name="図 63" descr="ロゴ&#10;&#10;自動的に生成された説明">
              <a:extLst>
                <a:ext uri="{FF2B5EF4-FFF2-40B4-BE49-F238E27FC236}">
                  <a16:creationId xmlns:a16="http://schemas.microsoft.com/office/drawing/2014/main" id="{DA9147F3-92E8-37D2-0BF9-3B03F4ADB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82820" y="9889359"/>
              <a:ext cx="136699" cy="102570"/>
            </a:xfrm>
            <a:prstGeom prst="rect">
              <a:avLst/>
            </a:prstGeom>
          </p:spPr>
        </p:pic>
        <p:pic>
          <p:nvPicPr>
            <p:cNvPr id="73" name="図 72" descr="ロゴ&#10;&#10;自動的に生成された説明">
              <a:extLst>
                <a:ext uri="{FF2B5EF4-FFF2-40B4-BE49-F238E27FC236}">
                  <a16:creationId xmlns:a16="http://schemas.microsoft.com/office/drawing/2014/main" id="{34D5DC42-0CC9-39D0-1204-6C531DC69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82820" y="9731572"/>
              <a:ext cx="136699" cy="102570"/>
            </a:xfrm>
            <a:prstGeom prst="rect">
              <a:avLst/>
            </a:prstGeom>
          </p:spPr>
        </p:pic>
        <p:pic>
          <p:nvPicPr>
            <p:cNvPr id="82" name="図 81" descr="図形&#10;&#10;低い精度で自動的に生成された説明">
              <a:extLst>
                <a:ext uri="{FF2B5EF4-FFF2-40B4-BE49-F238E27FC236}">
                  <a16:creationId xmlns:a16="http://schemas.microsoft.com/office/drawing/2014/main" id="{8D7EE592-3EF6-9BF3-3057-03B2F4EB6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26541" y="9740867"/>
              <a:ext cx="139439" cy="104627"/>
            </a:xfrm>
            <a:prstGeom prst="rect">
              <a:avLst/>
            </a:prstGeom>
          </p:spPr>
        </p:pic>
        <p:pic>
          <p:nvPicPr>
            <p:cNvPr id="86" name="図 85" descr="図形&#10;&#10;低い精度で自動的に生成された説明">
              <a:extLst>
                <a:ext uri="{FF2B5EF4-FFF2-40B4-BE49-F238E27FC236}">
                  <a16:creationId xmlns:a16="http://schemas.microsoft.com/office/drawing/2014/main" id="{37B6DC9E-A898-F53C-896E-9EC313B19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81839" y="9733399"/>
              <a:ext cx="139525" cy="104628"/>
            </a:xfrm>
            <a:prstGeom prst="rect">
              <a:avLst/>
            </a:prstGeom>
          </p:spPr>
        </p:pic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AF0A159B-63C5-16C0-DA91-89178F4B6427}"/>
                </a:ext>
              </a:extLst>
            </p:cNvPr>
            <p:cNvCxnSpPr>
              <a:cxnSpLocks/>
            </p:cNvCxnSpPr>
            <p:nvPr/>
          </p:nvCxnSpPr>
          <p:spPr>
            <a:xfrm>
              <a:off x="6946281" y="9468387"/>
              <a:ext cx="0" cy="530501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C8D4A686-962C-7244-2EC2-DEEABE9B3022}"/>
              </a:ext>
            </a:extLst>
          </p:cNvPr>
          <p:cNvGrpSpPr/>
          <p:nvPr/>
        </p:nvGrpSpPr>
        <p:grpSpPr>
          <a:xfrm>
            <a:off x="4189209" y="1627740"/>
            <a:ext cx="350623" cy="129640"/>
            <a:chOff x="4157946" y="954275"/>
            <a:chExt cx="350623" cy="129640"/>
          </a:xfrm>
        </p:grpSpPr>
        <p:pic>
          <p:nvPicPr>
            <p:cNvPr id="69" name="図 68" descr="図形&#10;&#10;低い精度で自動的に生成された説明">
              <a:extLst>
                <a:ext uri="{FF2B5EF4-FFF2-40B4-BE49-F238E27FC236}">
                  <a16:creationId xmlns:a16="http://schemas.microsoft.com/office/drawing/2014/main" id="{2D49114F-591E-A99D-2C20-53E74B1DC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69130" y="958826"/>
              <a:ext cx="139439" cy="104627"/>
            </a:xfrm>
            <a:prstGeom prst="rect">
              <a:avLst/>
            </a:prstGeom>
          </p:spPr>
        </p:pic>
        <p:pic>
          <p:nvPicPr>
            <p:cNvPr id="14" name="図 13" descr="図形&#10;&#10;低い精度で自動的に生成された説明">
              <a:extLst>
                <a:ext uri="{FF2B5EF4-FFF2-40B4-BE49-F238E27FC236}">
                  <a16:creationId xmlns:a16="http://schemas.microsoft.com/office/drawing/2014/main" id="{FE7401E5-CA25-2C4A-8620-70002F546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57946" y="954275"/>
              <a:ext cx="172880" cy="129640"/>
            </a:xfrm>
            <a:prstGeom prst="rect">
              <a:avLst/>
            </a:prstGeom>
          </p:spPr>
        </p:pic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AF2986EE-11FF-EC0C-E3CB-2D3C190A7475}"/>
              </a:ext>
            </a:extLst>
          </p:cNvPr>
          <p:cNvGrpSpPr/>
          <p:nvPr/>
        </p:nvGrpSpPr>
        <p:grpSpPr>
          <a:xfrm>
            <a:off x="4163066" y="4634166"/>
            <a:ext cx="374027" cy="573447"/>
            <a:chOff x="4191641" y="4329366"/>
            <a:chExt cx="374027" cy="573447"/>
          </a:xfrm>
        </p:grpSpPr>
        <p:pic>
          <p:nvPicPr>
            <p:cNvPr id="12" name="図 6" descr="ロゴ&#10;&#10;自動的に生成された説明">
              <a:extLst>
                <a:ext uri="{FF2B5EF4-FFF2-40B4-BE49-F238E27FC236}">
                  <a16:creationId xmlns:a16="http://schemas.microsoft.com/office/drawing/2014/main" id="{D8CF5156-CE57-5D30-481B-FF768A0AD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3754" y="4758813"/>
              <a:ext cx="191914" cy="144000"/>
            </a:xfrm>
            <a:prstGeom prst="rect">
              <a:avLst/>
            </a:prstGeom>
          </p:spPr>
        </p:pic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6CC76F53-96DB-62FB-2C23-28165EEE8AEB}"/>
                </a:ext>
              </a:extLst>
            </p:cNvPr>
            <p:cNvGrpSpPr/>
            <p:nvPr/>
          </p:nvGrpSpPr>
          <p:grpSpPr>
            <a:xfrm>
              <a:off x="4191641" y="4329366"/>
              <a:ext cx="374027" cy="144000"/>
              <a:chOff x="4157946" y="4621450"/>
              <a:chExt cx="374027" cy="144000"/>
            </a:xfrm>
          </p:grpSpPr>
          <p:pic>
            <p:nvPicPr>
              <p:cNvPr id="7" name="図 6" descr="ロゴ&#10;&#10;自動的に生成された説明">
                <a:extLst>
                  <a:ext uri="{FF2B5EF4-FFF2-40B4-BE49-F238E27FC236}">
                    <a16:creationId xmlns:a16="http://schemas.microsoft.com/office/drawing/2014/main" id="{070A14BB-F209-CAEE-6C34-DADD3F375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0059" y="4621450"/>
                <a:ext cx="191914" cy="144000"/>
              </a:xfrm>
              <a:prstGeom prst="rect">
                <a:avLst/>
              </a:prstGeom>
            </p:spPr>
          </p:pic>
          <p:pic>
            <p:nvPicPr>
              <p:cNvPr id="33" name="図 32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A49CFEA6-ACAD-3D8D-423F-2D30DBF803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57946" y="4626285"/>
                <a:ext cx="172880" cy="129640"/>
              </a:xfrm>
              <a:prstGeom prst="rect">
                <a:avLst/>
              </a:prstGeom>
            </p:spPr>
          </p:pic>
        </p:grp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6613F32-59B0-4BBB-C096-902F6B1955AF}"/>
              </a:ext>
            </a:extLst>
          </p:cNvPr>
          <p:cNvGrpSpPr/>
          <p:nvPr/>
        </p:nvGrpSpPr>
        <p:grpSpPr>
          <a:xfrm>
            <a:off x="13705734" y="1310712"/>
            <a:ext cx="499481" cy="129640"/>
            <a:chOff x="13591502" y="1078767"/>
            <a:chExt cx="499481" cy="129640"/>
          </a:xfrm>
        </p:grpSpPr>
        <p:pic>
          <p:nvPicPr>
            <p:cNvPr id="42" name="図 41" descr="図形&#10;&#10;低い精度で自動的に生成された説明">
              <a:extLst>
                <a:ext uri="{FF2B5EF4-FFF2-40B4-BE49-F238E27FC236}">
                  <a16:creationId xmlns:a16="http://schemas.microsoft.com/office/drawing/2014/main" id="{AC2596FD-FAF8-CE8A-2856-E2BCE3FE8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951544" y="1083915"/>
              <a:ext cx="139439" cy="104627"/>
            </a:xfrm>
            <a:prstGeom prst="rect">
              <a:avLst/>
            </a:prstGeom>
          </p:spPr>
        </p:pic>
        <p:pic>
          <p:nvPicPr>
            <p:cNvPr id="44" name="図 29" descr="ロゴ&#10;&#10;自動的に生成された説明">
              <a:extLst>
                <a:ext uri="{FF2B5EF4-FFF2-40B4-BE49-F238E27FC236}">
                  <a16:creationId xmlns:a16="http://schemas.microsoft.com/office/drawing/2014/main" id="{5373D767-9E5A-CDDB-15D5-4E6AF5CD8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83834" y="1095509"/>
              <a:ext cx="136699" cy="102570"/>
            </a:xfrm>
            <a:prstGeom prst="rect">
              <a:avLst/>
            </a:prstGeom>
          </p:spPr>
        </p:pic>
        <p:pic>
          <p:nvPicPr>
            <p:cNvPr id="46" name="図 45" descr="図形&#10;&#10;低い精度で自動的に生成された説明">
              <a:extLst>
                <a:ext uri="{FF2B5EF4-FFF2-40B4-BE49-F238E27FC236}">
                  <a16:creationId xmlns:a16="http://schemas.microsoft.com/office/drawing/2014/main" id="{E2843481-FAF0-1CCD-F6B4-E59DCACC9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591502" y="1078767"/>
              <a:ext cx="172880" cy="129640"/>
            </a:xfrm>
            <a:prstGeom prst="rect">
              <a:avLst/>
            </a:prstGeom>
          </p:spPr>
        </p:pic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DFFB6A2-5996-0C8F-D3E6-A6C30D4AC867}"/>
              </a:ext>
            </a:extLst>
          </p:cNvPr>
          <p:cNvGrpSpPr/>
          <p:nvPr/>
        </p:nvGrpSpPr>
        <p:grpSpPr>
          <a:xfrm>
            <a:off x="10156837" y="1956610"/>
            <a:ext cx="4515721" cy="1026859"/>
            <a:chOff x="10156837" y="2004235"/>
            <a:chExt cx="4515721" cy="1026859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B7F54995-FC5F-C4CA-9351-6F58ADEBA5AD}"/>
                </a:ext>
              </a:extLst>
            </p:cNvPr>
            <p:cNvGrpSpPr/>
            <p:nvPr/>
          </p:nvGrpSpPr>
          <p:grpSpPr>
            <a:xfrm>
              <a:off x="10156837" y="2004235"/>
              <a:ext cx="4515721" cy="1026859"/>
              <a:chOff x="10156837" y="2623360"/>
              <a:chExt cx="4515721" cy="1026859"/>
            </a:xfrm>
          </p:grpSpPr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8217B9F1-3B69-88E5-CEDC-E622AFAAE316}"/>
                  </a:ext>
                </a:extLst>
              </p:cNvPr>
              <p:cNvSpPr txBox="1"/>
              <p:nvPr/>
            </p:nvSpPr>
            <p:spPr>
              <a:xfrm>
                <a:off x="10156837" y="2718799"/>
                <a:ext cx="2866607" cy="875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noAutofit/>
              </a:bodyPr>
              <a:lstStyle/>
              <a:p>
                <a:pPr marL="266767" marR="61607" lvl="0" indent="-317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206754" algn="r"/>
                  </a:tabLst>
                  <a:defRPr/>
                </a:pPr>
                <a:r>
                  <a:rPr kumimoji="0" lang="en-US" altLang="ja-JP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rPr>
                  <a:t>Sicilian Olive Oil, Salt &amp; Pepper</a:t>
                </a:r>
              </a:p>
              <a:p>
                <a:pPr marL="266767" marR="61607" lvl="0" indent="-317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206754" algn="r"/>
                  </a:tabLst>
                  <a:defRPr/>
                </a:pPr>
                <a:r>
                  <a:rPr kumimoji="0" lang="en-GB" altLang="ja-JP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rPr>
                  <a:t>	</a:t>
                </a:r>
                <a:r>
                  <a:rPr kumimoji="0" lang="ja-JP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rPr>
                  <a:t>シチリア産オリーブオイルと岩塩 胡椒</a:t>
                </a:r>
                <a:endPara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endParaRPr>
              </a:p>
              <a:p>
                <a:pPr marL="266767" marR="61607" lvl="0" indent="-317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206754" algn="r"/>
                  </a:tabLst>
                  <a:defRPr/>
                </a:pPr>
                <a:endParaRPr kumimoji="0" lang="en-US" altLang="ja-JP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endParaRPr>
              </a:p>
              <a:p>
                <a:pPr marL="266767" marR="61607" lvl="0" indent="-317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206754" algn="r"/>
                  </a:tabLst>
                  <a:defRPr/>
                </a:pPr>
                <a:r>
                  <a:rPr kumimoji="0" lang="en-US" altLang="ja-JP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rPr>
                  <a:t>Truffle Vinaigrette</a:t>
                </a:r>
              </a:p>
              <a:p>
                <a:pPr marL="266767" marR="61607" lvl="0" indent="-317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206754" algn="r"/>
                  </a:tabLst>
                  <a:defRPr/>
                </a:pPr>
                <a:r>
                  <a:rPr kumimoji="0" lang="ja-JP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rPr>
                  <a:t>トリュフビネグレット</a:t>
                </a:r>
                <a:endPara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endParaRPr>
              </a:p>
              <a:p>
                <a:pPr marL="266767" marR="61607" lvl="0" indent="-317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206754" algn="r"/>
                  </a:tabLst>
                  <a:defRPr/>
                </a:pPr>
                <a:endParaRPr kumimoji="0" lang="en-US" altLang="ja-JP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endParaRPr>
              </a:p>
            </p:txBody>
          </p:sp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9F78485D-517E-81A8-3EC0-72FE014D7254}"/>
                  </a:ext>
                </a:extLst>
              </p:cNvPr>
              <p:cNvGrpSpPr/>
              <p:nvPr/>
            </p:nvGrpSpPr>
            <p:grpSpPr>
              <a:xfrm>
                <a:off x="10379042" y="2623360"/>
                <a:ext cx="4293516" cy="1026859"/>
                <a:chOff x="10348972" y="1584015"/>
                <a:chExt cx="4165035" cy="1111180"/>
              </a:xfrm>
            </p:grpSpPr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1285C25B-DB7F-4046-1D64-C6C44B24BF25}"/>
                    </a:ext>
                  </a:extLst>
                </p:cNvPr>
                <p:cNvSpPr/>
                <p:nvPr/>
              </p:nvSpPr>
              <p:spPr>
                <a:xfrm>
                  <a:off x="10348972" y="1625298"/>
                  <a:ext cx="4104001" cy="959268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9" name="図 28" descr="図形&#10;&#10;低い精度で自動的に生成された説明">
                  <a:extLst>
                    <a:ext uri="{FF2B5EF4-FFF2-40B4-BE49-F238E27FC236}">
                      <a16:creationId xmlns:a16="http://schemas.microsoft.com/office/drawing/2014/main" id="{F913621C-A26F-12B7-56A2-4FD9119A74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428356" y="2204728"/>
                  <a:ext cx="139439" cy="104628"/>
                </a:xfrm>
                <a:prstGeom prst="rect">
                  <a:avLst/>
                </a:prstGeom>
              </p:spPr>
            </p:pic>
            <p:pic>
              <p:nvPicPr>
                <p:cNvPr id="35" name="図 34" descr="図形&#10;&#10;低い精度で自動的に生成された説明">
                  <a:extLst>
                    <a:ext uri="{FF2B5EF4-FFF2-40B4-BE49-F238E27FC236}">
                      <a16:creationId xmlns:a16="http://schemas.microsoft.com/office/drawing/2014/main" id="{C43C5C36-E772-7E28-3B8F-37ECA2235B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082118" y="1757604"/>
                  <a:ext cx="139439" cy="104628"/>
                </a:xfrm>
                <a:prstGeom prst="rect">
                  <a:avLst/>
                </a:prstGeom>
              </p:spPr>
            </p:pic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9862AF8A-73AF-34EC-BFC0-A9FEA0686E7D}"/>
                    </a:ext>
                  </a:extLst>
                </p:cNvPr>
                <p:cNvSpPr txBox="1"/>
                <p:nvPr/>
              </p:nvSpPr>
              <p:spPr>
                <a:xfrm>
                  <a:off x="12400972" y="1584015"/>
                  <a:ext cx="2113035" cy="11111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noAutofit/>
                </a:bodyPr>
                <a:lstStyle/>
                <a:p>
                  <a:pPr marL="266767" marR="61607" lvl="0" indent="-3175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5206754" algn="r"/>
                    </a:tabLst>
                    <a:defRPr/>
                  </a:pPr>
                  <a:endParaRPr kumimoji="0" lang="en-US" altLang="ja-JP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endParaRPr>
                </a:p>
                <a:p>
                  <a:pPr marL="266767" marR="61607" lvl="0" indent="-3175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5206754" algn="r"/>
                    </a:tabLst>
                    <a:defRPr/>
                  </a:pPr>
                  <a:r>
                    <a:rPr kumimoji="0" lang="en-US" altLang="ja-JP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  <a:ea typeface="BIZ UDPゴシック" panose="020B0400000000000000" pitchFamily="50" charset="-128"/>
                      <a:cs typeface="Mangal" panose="02040503050203030202" pitchFamily="18" charset="0"/>
                    </a:rPr>
                    <a:t>Carbonara Cream</a:t>
                  </a:r>
                </a:p>
                <a:p>
                  <a:pPr marL="266767" marR="61607" lvl="0" indent="-3175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5206754" algn="r"/>
                    </a:tabLst>
                    <a:defRPr/>
                  </a:pPr>
                  <a:r>
                    <a:rPr kumimoji="0" lang="ja-JP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  <a:ea typeface="BIZ UDPゴシック" panose="020B0400000000000000" pitchFamily="50" charset="-128"/>
                      <a:cs typeface="Mangal" panose="02040503050203030202" pitchFamily="18" charset="0"/>
                    </a:rPr>
                    <a:t>カルボナーラソース</a:t>
                  </a:r>
                  <a:endParaRPr kumimoji="0" lang="en-US" altLang="ja-JP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endParaRPr>
                </a:p>
                <a:p>
                  <a:pPr marL="266767" marR="61607" lvl="0" indent="-3175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5206754" algn="r"/>
                    </a:tabLst>
                    <a:defRPr/>
                  </a:pPr>
                  <a:endParaRPr kumimoji="0" lang="en-US" altLang="ja-JP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endParaRPr>
                </a:p>
                <a:p>
                  <a:r>
                    <a:rPr lang="en-US" altLang="ja-JP" sz="1000" dirty="0">
                      <a:solidFill>
                        <a:srgbClr val="002060"/>
                      </a:solidFill>
                      <a:latin typeface="Gill Sans MT" panose="020B0502020104020203" pitchFamily="34" charset="0"/>
                      <a:ea typeface="BIZ UDPゴシック" panose="020B0400000000000000" pitchFamily="50" charset="-128"/>
                      <a:cs typeface="Mangal" panose="02040503050203030202" pitchFamily="18" charset="0"/>
                    </a:rPr>
                    <a:t>        Miso Mayonnaise</a:t>
                  </a:r>
                  <a:endParaRPr lang="ja-JP" altLang="ja-JP" sz="1000" dirty="0">
                    <a:solidFill>
                      <a:srgbClr val="002060"/>
                    </a:solidFill>
                    <a:latin typeface="Gill Sans MT" panose="020B0502020104020203" pitchFamily="34" charset="0"/>
                    <a:ea typeface="BIZ UDPゴシック" panose="020B0400000000000000" pitchFamily="50" charset="-128"/>
                    <a:cs typeface="Mangal" panose="02040503050203030202" pitchFamily="18" charset="0"/>
                  </a:endParaRPr>
                </a:p>
                <a:p>
                  <a:r>
                    <a:rPr lang="en-US" altLang="ja-JP" sz="1000" dirty="0">
                      <a:solidFill>
                        <a:srgbClr val="002060"/>
                      </a:solidFill>
                      <a:latin typeface="Gill Sans MT" panose="020B0502020104020203" pitchFamily="34" charset="0"/>
                      <a:ea typeface="BIZ UDPゴシック" panose="020B0400000000000000" pitchFamily="50" charset="-128"/>
                      <a:cs typeface="Mangal" panose="02040503050203030202" pitchFamily="18" charset="0"/>
                    </a:rPr>
                    <a:t>        </a:t>
                  </a:r>
                  <a:r>
                    <a:rPr lang="ja-JP" altLang="ja-JP" sz="1000" dirty="0">
                      <a:solidFill>
                        <a:srgbClr val="002060"/>
                      </a:solidFill>
                      <a:latin typeface="Gill Sans MT" panose="020B0502020104020203" pitchFamily="34" charset="0"/>
                      <a:ea typeface="BIZ UDPゴシック" panose="020B0400000000000000" pitchFamily="50" charset="-128"/>
                      <a:cs typeface="Mangal" panose="02040503050203030202" pitchFamily="18" charset="0"/>
                    </a:rPr>
                    <a:t>味噌マヨネーズ</a:t>
                  </a:r>
                </a:p>
              </p:txBody>
            </p:sp>
          </p:grpSp>
        </p:grpSp>
        <p:pic>
          <p:nvPicPr>
            <p:cNvPr id="68" name="図 67" descr="ロゴ&#10;&#10;自動的に生成された説明">
              <a:extLst>
                <a:ext uri="{FF2B5EF4-FFF2-40B4-BE49-F238E27FC236}">
                  <a16:creationId xmlns:a16="http://schemas.microsoft.com/office/drawing/2014/main" id="{DF98216F-D87A-ED9B-4FCB-5BC0F9016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83676" y="2177506"/>
              <a:ext cx="191914" cy="144000"/>
            </a:xfrm>
            <a:prstGeom prst="rect">
              <a:avLst/>
            </a:prstGeom>
          </p:spPr>
        </p:pic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9DBFB73C-B3EE-D784-AF38-6B7DC819A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3561" y="2607128"/>
              <a:ext cx="191914" cy="144000"/>
            </a:xfrm>
            <a:prstGeom prst="rect">
              <a:avLst/>
            </a:prstGeom>
          </p:spPr>
        </p:pic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B6F33F6-690E-8D5D-7B2F-651103DB467C}"/>
              </a:ext>
            </a:extLst>
          </p:cNvPr>
          <p:cNvGrpSpPr/>
          <p:nvPr/>
        </p:nvGrpSpPr>
        <p:grpSpPr>
          <a:xfrm>
            <a:off x="10241648" y="8474336"/>
            <a:ext cx="4370733" cy="1424947"/>
            <a:chOff x="10238905" y="2661511"/>
            <a:chExt cx="4370733" cy="1508832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D784D297-C95A-255F-0EEA-F3BFE4C44603}"/>
                </a:ext>
              </a:extLst>
            </p:cNvPr>
            <p:cNvSpPr txBox="1"/>
            <p:nvPr/>
          </p:nvSpPr>
          <p:spPr>
            <a:xfrm>
              <a:off x="10238905" y="2756139"/>
              <a:ext cx="4119288" cy="12353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marL="266767" marR="61607" lvl="0" indent="-3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206754" algn="r"/>
                </a:tabLst>
                <a:defRPr/>
              </a:pP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*Additional Side Dish +1,100  </a:t>
              </a:r>
            </a:p>
            <a:p>
              <a:pPr marL="266767" marR="61607" lvl="0" indent="-3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206754" algn="r"/>
                </a:tabLst>
                <a:defRPr/>
              </a:pP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サイドディッシュの追加 </a:t>
              </a: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+1,100</a:t>
              </a:r>
            </a:p>
            <a:p>
              <a:pPr marL="266767" marR="61607" lvl="0" indent="-3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206754" algn="r"/>
                </a:tabLst>
                <a:defRPr/>
              </a:pPr>
              <a:endPara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66767" marR="61607" lvl="0" indent="-3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206754" algn="r"/>
                </a:tabLst>
                <a:defRPr/>
              </a:pP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Steamed Rice</a:t>
              </a:r>
            </a:p>
            <a:p>
              <a:pPr marL="266767" marR="61607" lvl="0" indent="-3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206754" algn="r"/>
                </a:tabLst>
                <a:defRPr/>
              </a:pPr>
              <a:r>
                <a:rPr lang="ja-JP" altLang="en-US" sz="1000" dirty="0">
                  <a:solidFill>
                    <a:srgbClr val="002060"/>
                  </a:solidFill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ライス</a:t>
              </a:r>
              <a:endParaRPr lang="en-US" altLang="ja-JP" sz="1000" dirty="0">
                <a:solidFill>
                  <a:srgbClr val="00206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66767" marR="61607" lvl="0" indent="-3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206754" algn="r"/>
                </a:tabLst>
                <a:defRPr/>
              </a:pPr>
              <a:endParaRPr lang="en-US" altLang="ja-JP" sz="700" dirty="0">
                <a:solidFill>
                  <a:srgbClr val="00206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66767" marR="61607" indent="-3175">
                <a:tabLst>
                  <a:tab pos="5206754" algn="r"/>
                </a:tabLst>
                <a:defRPr/>
              </a:pPr>
              <a:r>
                <a:rPr lang="en-US" altLang="ja-JP" sz="1000" dirty="0">
                  <a:solidFill>
                    <a:srgbClr val="002060"/>
                  </a:solidFill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Mashed Potato </a:t>
              </a:r>
            </a:p>
            <a:p>
              <a:pPr marL="266767" marR="61607" indent="-3175">
                <a:tabLst>
                  <a:tab pos="5206754" algn="r"/>
                </a:tabLst>
                <a:defRPr/>
              </a:pPr>
              <a:r>
                <a:rPr lang="ja-JP" altLang="en-US" sz="1000" dirty="0">
                  <a:solidFill>
                    <a:srgbClr val="002060"/>
                  </a:solidFill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マッシュドポテト</a:t>
              </a:r>
              <a:endParaRPr lang="en-US" altLang="ja-JP" sz="1000" dirty="0">
                <a:solidFill>
                  <a:srgbClr val="00206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66767" marR="61607" lvl="0" indent="-3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206754" algn="r"/>
                </a:tabLst>
                <a:defRPr/>
              </a:pPr>
              <a:endPara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</p:txBody>
        </p: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2A848F7F-A8B6-5F3B-99A4-0345FAA44A11}"/>
                </a:ext>
              </a:extLst>
            </p:cNvPr>
            <p:cNvSpPr/>
            <p:nvPr/>
          </p:nvSpPr>
          <p:spPr>
            <a:xfrm>
              <a:off x="10379039" y="2661511"/>
              <a:ext cx="4230599" cy="150883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C2707071-76B6-82D7-30E3-D2300FE694D1}"/>
              </a:ext>
            </a:extLst>
          </p:cNvPr>
          <p:cNvSpPr txBox="1"/>
          <p:nvPr/>
        </p:nvSpPr>
        <p:spPr>
          <a:xfrm>
            <a:off x="12068975" y="8717520"/>
            <a:ext cx="2401783" cy="112064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marL="266767" marR="61607" lvl="0" indent="-31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06754" algn="r"/>
              </a:tabLst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266767" marR="61607" lvl="0" indent="-31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06754" algn="r"/>
              </a:tabLst>
              <a:defRPr/>
            </a:pPr>
            <a:endParaRPr lang="en-US" altLang="ja-JP" sz="1000" dirty="0">
              <a:solidFill>
                <a:srgbClr val="002060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266767" marR="61607" indent="-3175">
              <a:tabLst>
                <a:tab pos="5206754" algn="r"/>
              </a:tabLst>
              <a:defRPr/>
            </a:pPr>
            <a:r>
              <a:rPr lang="it-IT" altLang="ja-JP" sz="1000" dirty="0">
                <a:solidFill>
                  <a:srgbClr val="00206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French Fries </a:t>
            </a:r>
          </a:p>
          <a:p>
            <a:pPr marL="266767" marR="61607" indent="-3175">
              <a:tabLst>
                <a:tab pos="5206754" algn="r"/>
              </a:tabLst>
              <a:defRPr/>
            </a:pPr>
            <a:r>
              <a:rPr lang="ja-JP" altLang="en-US" sz="1000" dirty="0">
                <a:solidFill>
                  <a:srgbClr val="00206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フレンチフライ</a:t>
            </a:r>
            <a:endParaRPr lang="en-US" altLang="ja-JP" sz="1000" dirty="0">
              <a:solidFill>
                <a:srgbClr val="002060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266767" marR="61607" indent="-3175">
              <a:tabLst>
                <a:tab pos="5206754" algn="r"/>
              </a:tabLst>
              <a:defRPr/>
            </a:pPr>
            <a:endParaRPr lang="en-US" altLang="ja-JP" sz="700" dirty="0">
              <a:solidFill>
                <a:srgbClr val="002060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266767" marR="61607" indent="-3175">
              <a:tabLst>
                <a:tab pos="5206754" algn="r"/>
              </a:tabLst>
              <a:defRPr/>
            </a:pPr>
            <a:r>
              <a:rPr lang="it-IT" altLang="ja-JP" sz="1000" dirty="0">
                <a:solidFill>
                  <a:srgbClr val="00206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Seasonal Vegetable</a:t>
            </a:r>
          </a:p>
          <a:p>
            <a:pPr marL="266767" marR="61607" indent="-3175">
              <a:tabLst>
                <a:tab pos="5206754" algn="r"/>
              </a:tabLst>
              <a:defRPr/>
            </a:pPr>
            <a:r>
              <a:rPr lang="ja-JP" altLang="en-US" sz="1000" dirty="0">
                <a:solidFill>
                  <a:srgbClr val="002060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rPr>
              <a:t>季節野菜</a:t>
            </a:r>
            <a:endParaRPr lang="en-US" altLang="ja-JP" sz="1000" dirty="0">
              <a:solidFill>
                <a:srgbClr val="002060"/>
              </a:solidFill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  <a:p>
            <a:pPr marL="266767" marR="61607" lvl="0" indent="-31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06754" algn="r"/>
              </a:tabLst>
              <a:defRPr/>
            </a:pPr>
            <a:endParaRPr kumimoji="0" lang="en-US" altLang="ja-JP" sz="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anose="020B0502020104020203" pitchFamily="34" charset="0"/>
              <a:ea typeface="BIZ UDPゴシック" panose="020B0400000000000000" pitchFamily="50" charset="-128"/>
              <a:cs typeface="Mangal" panose="02040503050203030202" pitchFamily="18" charset="0"/>
            </a:endParaRPr>
          </a:p>
        </p:txBody>
      </p: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5CDF5D1E-6AB9-AC27-DD49-79EADE65EC5E}"/>
              </a:ext>
            </a:extLst>
          </p:cNvPr>
          <p:cNvGrpSpPr/>
          <p:nvPr/>
        </p:nvGrpSpPr>
        <p:grpSpPr>
          <a:xfrm>
            <a:off x="11340335" y="9095466"/>
            <a:ext cx="548293" cy="130084"/>
            <a:chOff x="11340335" y="9152616"/>
            <a:chExt cx="548293" cy="130084"/>
          </a:xfrm>
        </p:grpSpPr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F9441CA5-4DBE-F876-AB98-460556F7B844}"/>
                </a:ext>
              </a:extLst>
            </p:cNvPr>
            <p:cNvGrpSpPr/>
            <p:nvPr/>
          </p:nvGrpSpPr>
          <p:grpSpPr>
            <a:xfrm>
              <a:off x="11340335" y="9153060"/>
              <a:ext cx="334260" cy="129640"/>
              <a:chOff x="13591502" y="1078767"/>
              <a:chExt cx="334260" cy="129640"/>
            </a:xfrm>
          </p:grpSpPr>
          <p:pic>
            <p:nvPicPr>
              <p:cNvPr id="84" name="図 83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416E13E4-E5C5-85A4-C424-6F993F23D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86323" y="1082880"/>
                <a:ext cx="139439" cy="104627"/>
              </a:xfrm>
              <a:prstGeom prst="rect">
                <a:avLst/>
              </a:prstGeom>
            </p:spPr>
          </p:pic>
          <p:pic>
            <p:nvPicPr>
              <p:cNvPr id="87" name="図 86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A8F9D128-46E3-DC73-E132-09F63B0C3B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91502" y="1078767"/>
                <a:ext cx="172880" cy="129640"/>
              </a:xfrm>
              <a:prstGeom prst="rect">
                <a:avLst/>
              </a:prstGeom>
            </p:spPr>
          </p:pic>
        </p:grpSp>
        <p:pic>
          <p:nvPicPr>
            <p:cNvPr id="89" name="図 88" descr="図形&#10;&#10;低い精度で自動的に生成された説明">
              <a:extLst>
                <a:ext uri="{FF2B5EF4-FFF2-40B4-BE49-F238E27FC236}">
                  <a16:creationId xmlns:a16="http://schemas.microsoft.com/office/drawing/2014/main" id="{AE617D50-49DB-F632-1BB5-8AD15A783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715748" y="9152616"/>
              <a:ext cx="172880" cy="129641"/>
            </a:xfrm>
            <a:prstGeom prst="rect">
              <a:avLst/>
            </a:prstGeom>
          </p:spPr>
        </p:pic>
      </p:grpSp>
      <p:pic>
        <p:nvPicPr>
          <p:cNvPr id="90" name="図 89" descr="ロゴ&#10;&#10;自動的に生成された説明">
            <a:extLst>
              <a:ext uri="{FF2B5EF4-FFF2-40B4-BE49-F238E27FC236}">
                <a16:creationId xmlns:a16="http://schemas.microsoft.com/office/drawing/2014/main" id="{0F7A91AD-013D-B12B-A600-E64E1FE4A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8049" y="9496213"/>
            <a:ext cx="191914" cy="144000"/>
          </a:xfrm>
          <a:prstGeom prst="rect">
            <a:avLst/>
          </a:prstGeom>
        </p:spPr>
      </p:pic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861B19C1-927B-C1AB-AB98-5DFD08AE0A55}"/>
              </a:ext>
            </a:extLst>
          </p:cNvPr>
          <p:cNvGrpSpPr/>
          <p:nvPr/>
        </p:nvGrpSpPr>
        <p:grpSpPr>
          <a:xfrm>
            <a:off x="13142950" y="9071645"/>
            <a:ext cx="330654" cy="120135"/>
            <a:chOff x="13336451" y="9169744"/>
            <a:chExt cx="330654" cy="120135"/>
          </a:xfrm>
        </p:grpSpPr>
        <p:pic>
          <p:nvPicPr>
            <p:cNvPr id="92" name="図 91" descr="図形&#10;&#10;低い精度で自動的に生成された説明">
              <a:extLst>
                <a:ext uri="{FF2B5EF4-FFF2-40B4-BE49-F238E27FC236}">
                  <a16:creationId xmlns:a16="http://schemas.microsoft.com/office/drawing/2014/main" id="{0CE0DDCD-EB44-8BF5-B12A-1CE6CCC20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336451" y="9172568"/>
              <a:ext cx="139439" cy="104627"/>
            </a:xfrm>
            <a:prstGeom prst="rect">
              <a:avLst/>
            </a:prstGeom>
          </p:spPr>
        </p:pic>
        <p:pic>
          <p:nvPicPr>
            <p:cNvPr id="95" name="図 94" descr="図形&#10;&#10;低い精度で自動的に生成された説明">
              <a:extLst>
                <a:ext uri="{FF2B5EF4-FFF2-40B4-BE49-F238E27FC236}">
                  <a16:creationId xmlns:a16="http://schemas.microsoft.com/office/drawing/2014/main" id="{B22F3A1F-9309-03AE-CB57-CC93DF791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06901" y="9169744"/>
              <a:ext cx="160204" cy="120135"/>
            </a:xfrm>
            <a:prstGeom prst="rect">
              <a:avLst/>
            </a:prstGeom>
          </p:spPr>
        </p:pic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7D609CE3-24D2-F174-13A7-C1FCF7304D2E}"/>
              </a:ext>
            </a:extLst>
          </p:cNvPr>
          <p:cNvGrpSpPr/>
          <p:nvPr/>
        </p:nvGrpSpPr>
        <p:grpSpPr>
          <a:xfrm>
            <a:off x="13428468" y="9492289"/>
            <a:ext cx="560685" cy="129641"/>
            <a:chOff x="11340335" y="9153059"/>
            <a:chExt cx="560685" cy="129641"/>
          </a:xfrm>
        </p:grpSpPr>
        <p:grpSp>
          <p:nvGrpSpPr>
            <p:cNvPr id="99" name="グループ化 98">
              <a:extLst>
                <a:ext uri="{FF2B5EF4-FFF2-40B4-BE49-F238E27FC236}">
                  <a16:creationId xmlns:a16="http://schemas.microsoft.com/office/drawing/2014/main" id="{AD0A0E6C-1748-F286-7ACC-FC948C83D58F}"/>
                </a:ext>
              </a:extLst>
            </p:cNvPr>
            <p:cNvGrpSpPr/>
            <p:nvPr/>
          </p:nvGrpSpPr>
          <p:grpSpPr>
            <a:xfrm>
              <a:off x="11340335" y="9153060"/>
              <a:ext cx="352211" cy="129640"/>
              <a:chOff x="13591502" y="1078767"/>
              <a:chExt cx="352211" cy="129640"/>
            </a:xfrm>
          </p:grpSpPr>
          <p:pic>
            <p:nvPicPr>
              <p:cNvPr id="102" name="図 101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EB0E83C5-86FB-FA5F-C1D1-DFCD2D53B4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804274" y="1083963"/>
                <a:ext cx="139439" cy="104627"/>
              </a:xfrm>
              <a:prstGeom prst="rect">
                <a:avLst/>
              </a:prstGeom>
            </p:spPr>
          </p:pic>
          <p:pic>
            <p:nvPicPr>
              <p:cNvPr id="105" name="図 104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075EAECB-32E0-FF50-0EF0-F12FE93FF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91502" y="1078767"/>
                <a:ext cx="172880" cy="129640"/>
              </a:xfrm>
              <a:prstGeom prst="rect">
                <a:avLst/>
              </a:prstGeom>
            </p:spPr>
          </p:pic>
        </p:grpSp>
        <p:pic>
          <p:nvPicPr>
            <p:cNvPr id="100" name="図 99" descr="図形&#10;&#10;低い精度で自動的に生成された説明">
              <a:extLst>
                <a:ext uri="{FF2B5EF4-FFF2-40B4-BE49-F238E27FC236}">
                  <a16:creationId xmlns:a16="http://schemas.microsoft.com/office/drawing/2014/main" id="{69AAAE6A-3B76-426E-104A-C52FAF5C8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728140" y="9153059"/>
              <a:ext cx="172880" cy="129641"/>
            </a:xfrm>
            <a:prstGeom prst="rect">
              <a:avLst/>
            </a:prstGeom>
          </p:spPr>
        </p:pic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9BF20361-42DD-7BFA-FC7E-12E0048784AF}"/>
              </a:ext>
            </a:extLst>
          </p:cNvPr>
          <p:cNvGrpSpPr/>
          <p:nvPr/>
        </p:nvGrpSpPr>
        <p:grpSpPr>
          <a:xfrm>
            <a:off x="5107437" y="6296722"/>
            <a:ext cx="4976081" cy="2768228"/>
            <a:chOff x="5066898" y="6087622"/>
            <a:chExt cx="4976081" cy="2861739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7A159EA7-5F6C-CEB6-A59F-C7733A780720}"/>
                </a:ext>
              </a:extLst>
            </p:cNvPr>
            <p:cNvSpPr txBox="1"/>
            <p:nvPr/>
          </p:nvSpPr>
          <p:spPr>
            <a:xfrm>
              <a:off x="5066898" y="6087622"/>
              <a:ext cx="4976081" cy="286173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anchor="ctr">
              <a:noAutofit/>
            </a:bodyPr>
            <a:lstStyle/>
            <a:p>
              <a:pPr marL="215956" marR="0" lvl="0" indent="0" defTabSz="457200" rtl="0" eaLnBrk="1" fontAlgn="auto" latinLnBrk="0" hangingPunct="1">
                <a:lnSpc>
                  <a:spcPts val="0"/>
                </a:lnSpc>
                <a:spcAft>
                  <a:spcPts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en-US" altLang="ja-JP" sz="2000" b="1" i="0" u="none" strike="noStrike" kern="1200" cap="all" spc="0" normalizeH="0" baseline="0" noProof="0" dirty="0">
                  <a:ln>
                    <a:noFill/>
                  </a:ln>
                  <a:solidFill>
                    <a:srgbClr val="AC2E0C"/>
                  </a:solidFill>
                  <a:effectLst/>
                  <a:uLnTx/>
                  <a:uFillTx/>
                  <a:latin typeface="Semplicita" panose="020B0302020102020304" pitchFamily="34" charset="0"/>
                  <a:ea typeface="Semplicita" panose="020B0302020102020304" pitchFamily="34" charset="0"/>
                  <a:cs typeface="Mangal" panose="02040503050203030202" pitchFamily="18" charset="0"/>
                </a:rPr>
                <a:t>D</a:t>
              </a:r>
              <a:r>
                <a:rPr kumimoji="0" lang="it-IT" altLang="ja-JP" sz="2000" b="1" i="0" u="none" strike="noStrike" kern="1200" cap="all" spc="0" normalizeH="0" baseline="0" noProof="0" dirty="0">
                  <a:ln>
                    <a:noFill/>
                  </a:ln>
                  <a:solidFill>
                    <a:srgbClr val="AC2E0C"/>
                  </a:solidFill>
                  <a:effectLst/>
                  <a:uLnTx/>
                  <a:uFillTx/>
                  <a:latin typeface="Semplicita" panose="020B0302020102020304" pitchFamily="34" charset="0"/>
                  <a:ea typeface="Semplicita" panose="020B0302020102020304" pitchFamily="34" charset="0"/>
                  <a:cs typeface="Mangal" panose="02040503050203030202" pitchFamily="18" charset="0"/>
                </a:rPr>
                <a:t>ESSERT</a:t>
              </a:r>
            </a:p>
            <a:p>
              <a:pPr marL="215956" marR="0" lvl="0" indent="0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20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ja-JP" altLang="en-US" sz="1051" b="1" i="0" u="none" strike="noStrike" kern="1200" cap="none" spc="0" normalizeH="0" baseline="0" noProof="0" dirty="0">
                  <a:ln>
                    <a:noFill/>
                  </a:ln>
                  <a:solidFill>
                    <a:srgbClr val="AC2E0C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angal" panose="02040503050203030202" pitchFamily="18" charset="0"/>
                </a:rPr>
                <a:t>デザート</a:t>
              </a:r>
              <a:endParaRPr lang="en-US" altLang="ja-JP" sz="1051" b="1" dirty="0">
                <a:solidFill>
                  <a:srgbClr val="AC2E0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angal" panose="02040503050203030202" pitchFamily="18" charset="0"/>
              </a:endParaRPr>
            </a:p>
            <a:p>
              <a:pPr marL="215956" marR="61607">
                <a:tabLst>
                  <a:tab pos="182613" algn="l"/>
                  <a:tab pos="4484255" algn="r"/>
                </a:tabLst>
                <a:defRPr/>
              </a:pPr>
              <a:r>
                <a:rPr lang="it-IT" altLang="ja-JP" sz="1000" dirty="0">
                  <a:solidFill>
                    <a:prstClr val="black"/>
                  </a:solidFill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K’shiki Classic Tiramisu	1,760</a:t>
              </a:r>
              <a:endParaRPr lang="en-GB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>
                <a:tabLst>
                  <a:tab pos="182613" algn="l"/>
                  <a:tab pos="4484255" algn="r"/>
                </a:tabLst>
                <a:defRPr/>
              </a:pPr>
              <a:r>
                <a:rPr lang="ja-JP" altLang="en-US" sz="1000" dirty="0">
                  <a:solidFill>
                    <a:prstClr val="black"/>
                  </a:solidFill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ケシキのクラシックティラミス</a:t>
              </a:r>
              <a:endParaRPr lang="en-GB" altLang="ja-JP" sz="1000" dirty="0">
                <a:solidFill>
                  <a:prstClr val="black"/>
                </a:solidFill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endPara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it-IT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Classic Baked Cheesecake </a:t>
              </a: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S</a:t>
              </a:r>
              <a:r>
                <a:rPr kumimoji="0" lang="it-IT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erved with Berries</a:t>
              </a: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　</a:t>
              </a:r>
              <a:r>
                <a:rPr kumimoji="0" lang="it-IT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	1,760</a:t>
              </a:r>
              <a:endPara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クラシックチーズケーキとベリー</a:t>
              </a:r>
              <a:endPara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it-IT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 </a:t>
              </a:r>
              <a:endPara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 lvl="0" indent="0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Vegan Chocolate Terrine, Fresh Berry &amp; Soy Chantilly                                  </a:t>
              </a:r>
              <a:r>
                <a:rPr kumimoji="0" lang="en-GB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1</a:t>
              </a:r>
              <a:r>
                <a:rPr kumimoji="0" lang="it-IT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,760</a:t>
              </a:r>
              <a:r>
                <a:rPr kumimoji="0" lang="en-GB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 </a:t>
              </a:r>
              <a:endPara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 lvl="0" indent="0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ビーガンチョコレートテリーヌ フレッシュベリー 豆乳のシャンティイ</a:t>
              </a:r>
              <a:endPara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marL="215956" marR="61607" lvl="0" indent="0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endPara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marL="215956" marR="61607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Your Choice of Two Kinds of Ice Cream or Sorbet: 	880</a:t>
              </a:r>
              <a:endPara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アイスクリーム または シャーベット お好みの</a:t>
              </a:r>
              <a:r>
                <a:rPr kumimoji="0" lang="it-IT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 2 </a:t>
              </a: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IZ UDPゴシック" panose="020B0400000000000000" pitchFamily="50" charset="-128"/>
                  <a:cs typeface="Mangal" panose="02040503050203030202" pitchFamily="18" charset="0"/>
                </a:rPr>
                <a:t>種をお選びください</a:t>
              </a:r>
              <a:endPara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  <a:p>
              <a:pPr marL="215956" marR="61607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613" algn="l"/>
                  <a:tab pos="4484255" algn="r"/>
                </a:tabLst>
                <a:defRPr/>
              </a:pPr>
              <a:endParaRPr kumimoji="0" lang="en-GB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BIZ UDPゴシック" panose="020B0400000000000000" pitchFamily="50" charset="-128"/>
                <a:cs typeface="Mangal" panose="02040503050203030202" pitchFamily="18" charset="0"/>
              </a:endParaRPr>
            </a:p>
          </p:txBody>
        </p:sp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id="{0A86E917-E1D5-8CEE-A2DE-AF4B73D0189F}"/>
                </a:ext>
              </a:extLst>
            </p:cNvPr>
            <p:cNvGrpSpPr/>
            <p:nvPr/>
          </p:nvGrpSpPr>
          <p:grpSpPr>
            <a:xfrm>
              <a:off x="8972766" y="7727606"/>
              <a:ext cx="390900" cy="148565"/>
              <a:chOff x="8996191" y="8728649"/>
              <a:chExt cx="390900" cy="148565"/>
            </a:xfrm>
          </p:grpSpPr>
          <p:pic>
            <p:nvPicPr>
              <p:cNvPr id="50" name="図 49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DECC98C6-E9D4-CC66-9B64-B9954A585C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14211" y="8738112"/>
                <a:ext cx="172880" cy="1296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図 62" descr="ロゴ&#10;&#10;自動的に生成された説明">
                <a:extLst>
                  <a:ext uri="{FF2B5EF4-FFF2-40B4-BE49-F238E27FC236}">
                    <a16:creationId xmlns:a16="http://schemas.microsoft.com/office/drawing/2014/main" id="{157C6E4C-ADE3-6F0A-5ECE-BF154F1F56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96191" y="8728649"/>
                <a:ext cx="197998" cy="148565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38" name="図 37" descr="ロゴ&#10;&#10;自動的に生成された説明">
              <a:extLst>
                <a:ext uri="{FF2B5EF4-FFF2-40B4-BE49-F238E27FC236}">
                  <a16:creationId xmlns:a16="http://schemas.microsoft.com/office/drawing/2014/main" id="{EC5AE89D-69B2-309F-D5AB-58293C5A5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49785" y="7289802"/>
              <a:ext cx="191914" cy="144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C6CB2AEF-E3CC-4AB4-40CB-68FAA3D54ECC}"/>
              </a:ext>
            </a:extLst>
          </p:cNvPr>
          <p:cNvGrpSpPr/>
          <p:nvPr/>
        </p:nvGrpSpPr>
        <p:grpSpPr>
          <a:xfrm>
            <a:off x="4186777" y="959359"/>
            <a:ext cx="350623" cy="129640"/>
            <a:chOff x="4157946" y="954275"/>
            <a:chExt cx="350623" cy="129640"/>
          </a:xfrm>
        </p:grpSpPr>
        <p:pic>
          <p:nvPicPr>
            <p:cNvPr id="85" name="図 84" descr="図形&#10;&#10;低い精度で自動的に生成された説明">
              <a:extLst>
                <a:ext uri="{FF2B5EF4-FFF2-40B4-BE49-F238E27FC236}">
                  <a16:creationId xmlns:a16="http://schemas.microsoft.com/office/drawing/2014/main" id="{58F41226-E89B-1F2B-1BE4-3B0A8F484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69130" y="958826"/>
              <a:ext cx="139439" cy="104627"/>
            </a:xfrm>
            <a:prstGeom prst="rect">
              <a:avLst/>
            </a:prstGeom>
          </p:spPr>
        </p:pic>
        <p:pic>
          <p:nvPicPr>
            <p:cNvPr id="91" name="図 90" descr="図形&#10;&#10;低い精度で自動的に生成された説明">
              <a:extLst>
                <a:ext uri="{FF2B5EF4-FFF2-40B4-BE49-F238E27FC236}">
                  <a16:creationId xmlns:a16="http://schemas.microsoft.com/office/drawing/2014/main" id="{409B6881-DFC4-DA7C-2E64-CD32ADF25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57946" y="954275"/>
              <a:ext cx="172880" cy="129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1849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64E65A116E84C9E3D05FC6CB99B2F" ma:contentTypeVersion="15" ma:contentTypeDescription="Create a new document." ma:contentTypeScope="" ma:versionID="7bac7c35d32f3248203a58bdc7ff8a34">
  <xsd:schema xmlns:xsd="http://www.w3.org/2001/XMLSchema" xmlns:xs="http://www.w3.org/2001/XMLSchema" xmlns:p="http://schemas.microsoft.com/office/2006/metadata/properties" xmlns:ns3="f26f44f1-0d5d-40e7-bcfd-06678fa29f7d" xmlns:ns4="10a1583a-84aa-422d-a0d5-42bebb23b54f" targetNamespace="http://schemas.microsoft.com/office/2006/metadata/properties" ma:root="true" ma:fieldsID="4e7673f87bfe111d62e096a7f8a10a5b" ns3:_="" ns4:_="">
    <xsd:import namespace="f26f44f1-0d5d-40e7-bcfd-06678fa29f7d"/>
    <xsd:import namespace="10a1583a-84aa-422d-a0d5-42bebb23b5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6f44f1-0d5d-40e7-bcfd-06678fa29f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1583a-84aa-422d-a0d5-42bebb23b54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26f44f1-0d5d-40e7-bcfd-06678fa29f7d" xsi:nil="true"/>
  </documentManagement>
</p:properties>
</file>

<file path=customXml/itemProps1.xml><?xml version="1.0" encoding="utf-8"?>
<ds:datastoreItem xmlns:ds="http://schemas.openxmlformats.org/officeDocument/2006/customXml" ds:itemID="{395D5089-D139-46BE-BC7B-84745E0423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7640B2-A9DA-41ED-998E-A2E51260E4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6f44f1-0d5d-40e7-bcfd-06678fa29f7d"/>
    <ds:schemaRef ds:uri="10a1583a-84aa-422d-a0d5-42bebb23b5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5B9940-C744-447D-9215-BF538529483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10a1583a-84aa-422d-a0d5-42bebb23b54f"/>
    <ds:schemaRef ds:uri="http://schemas.microsoft.com/office/infopath/2007/PartnerControls"/>
    <ds:schemaRef ds:uri="f26f44f1-0d5d-40e7-bcfd-06678fa29f7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4985</TotalTime>
  <Words>1436</Words>
  <Application>Microsoft Office PowerPoint</Application>
  <PresentationFormat>ユーザー設定</PresentationFormat>
  <Paragraphs>348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BIZ UDPゴシック</vt:lpstr>
      <vt:lpstr>HGPｺﾞｼｯｸM</vt:lpstr>
      <vt:lpstr>Meiryo UI</vt:lpstr>
      <vt:lpstr>Nobel BlackCondensed</vt:lpstr>
      <vt:lpstr>游ゴシック</vt:lpstr>
      <vt:lpstr>Arial</vt:lpstr>
      <vt:lpstr>Calibri</vt:lpstr>
      <vt:lpstr>Calibri Light</vt:lpstr>
      <vt:lpstr>Gill Sans MT</vt:lpstr>
      <vt:lpstr>Gurindam</vt:lpstr>
      <vt:lpstr>Segoe UI</vt:lpstr>
      <vt:lpstr>Semplicita</vt:lpstr>
      <vt:lpstr>Office テーマ</vt:lpstr>
      <vt:lpstr>PowerPoint プレゼンテーション</vt:lpstr>
      <vt:lpstr>PowerPoint プレゼンテーション</vt:lpstr>
    </vt:vector>
  </TitlesOfParts>
  <Company>MOTYO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K'shiki Lunch</dc:title>
  <dc:creator>Toko Hasegawa</dc:creator>
  <cp:lastModifiedBy>Yumi Fujii</cp:lastModifiedBy>
  <cp:revision>333</cp:revision>
  <cp:lastPrinted>2024-10-06T15:07:11Z</cp:lastPrinted>
  <dcterms:created xsi:type="dcterms:W3CDTF">2023-03-02T02:14:54Z</dcterms:created>
  <dcterms:modified xsi:type="dcterms:W3CDTF">2024-10-06T15:11:58Z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0x010100E8264E65A116E84C9E3D05FC6CB99B2F</vt:lpwstr>
  </property>
</Properties>
</file>